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8"/>
  </p:notesMasterIdLst>
  <p:sldIdLst>
    <p:sldId id="257" r:id="rId2"/>
    <p:sldId id="271" r:id="rId3"/>
    <p:sldId id="272" r:id="rId4"/>
    <p:sldId id="273" r:id="rId5"/>
    <p:sldId id="299" r:id="rId6"/>
    <p:sldId id="290" r:id="rId7"/>
    <p:sldId id="365" r:id="rId8"/>
    <p:sldId id="366" r:id="rId9"/>
    <p:sldId id="316" r:id="rId10"/>
    <p:sldId id="274" r:id="rId11"/>
    <p:sldId id="275" r:id="rId12"/>
    <p:sldId id="368" r:id="rId13"/>
    <p:sldId id="375" r:id="rId14"/>
    <p:sldId id="369" r:id="rId15"/>
    <p:sldId id="321" r:id="rId16"/>
    <p:sldId id="370" r:id="rId17"/>
    <p:sldId id="360" r:id="rId18"/>
    <p:sldId id="376" r:id="rId19"/>
    <p:sldId id="335" r:id="rId20"/>
    <p:sldId id="278" r:id="rId21"/>
    <p:sldId id="322" r:id="rId22"/>
    <p:sldId id="340" r:id="rId23"/>
    <p:sldId id="377" r:id="rId24"/>
    <p:sldId id="372" r:id="rId25"/>
    <p:sldId id="339" r:id="rId26"/>
    <p:sldId id="279" r:id="rId27"/>
    <p:sldId id="282" r:id="rId28"/>
    <p:sldId id="367" r:id="rId29"/>
    <p:sldId id="378" r:id="rId30"/>
    <p:sldId id="283" r:id="rId31"/>
    <p:sldId id="380" r:id="rId32"/>
    <p:sldId id="284" r:id="rId33"/>
    <p:sldId id="379" r:id="rId34"/>
    <p:sldId id="381" r:id="rId35"/>
    <p:sldId id="280" r:id="rId36"/>
    <p:sldId id="326" r:id="rId37"/>
    <p:sldId id="383" r:id="rId38"/>
    <p:sldId id="327" r:id="rId39"/>
    <p:sldId id="328" r:id="rId40"/>
    <p:sldId id="384" r:id="rId41"/>
    <p:sldId id="385" r:id="rId42"/>
    <p:sldId id="386" r:id="rId43"/>
    <p:sldId id="388" r:id="rId44"/>
    <p:sldId id="330" r:id="rId45"/>
    <p:sldId id="329" r:id="rId46"/>
    <p:sldId id="391" r:id="rId47"/>
    <p:sldId id="332" r:id="rId48"/>
    <p:sldId id="333" r:id="rId49"/>
    <p:sldId id="334" r:id="rId50"/>
    <p:sldId id="392" r:id="rId51"/>
    <p:sldId id="390" r:id="rId52"/>
    <p:sldId id="336" r:id="rId53"/>
    <p:sldId id="358" r:id="rId54"/>
    <p:sldId id="395" r:id="rId55"/>
    <p:sldId id="338" r:id="rId56"/>
    <p:sldId id="39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7247"/>
    <p:restoredTop sz="96197"/>
  </p:normalViewPr>
  <p:slideViewPr>
    <p:cSldViewPr snapToGrid="0">
      <p:cViewPr varScale="1">
        <p:scale>
          <a:sx n="111" d="100"/>
          <a:sy n="111" d="100"/>
        </p:scale>
        <p:origin x="216" y="1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5C6E15-9E38-5B46-BBFC-4D3FAD800CA3}" type="datetimeFigureOut">
              <a:rPr lang="en-US" smtClean="0"/>
              <a:t>3/13/23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ADD64-ADFA-4E49-904B-C6B0FCB91373}" type="slidenum">
              <a:rPr lang="en-US" smtClean="0"/>
              <a:t>‹#›</a:t>
            </a:fld>
            <a:endParaRPr lang="en-US"/>
          </a:p>
        </p:txBody>
      </p:sp>
    </p:spTree>
    <p:extLst>
      <p:ext uri="{BB962C8B-B14F-4D97-AF65-F5344CB8AC3E}">
        <p14:creationId xmlns:p14="http://schemas.microsoft.com/office/powerpoint/2010/main" val="3055096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4E7350-7A17-D2B0-38BA-C5D6591660C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6BF36D4-D38F-6929-3B65-D38EEBC321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2BEAF98-79C0-9AF6-0BE9-EE7BFD44AF25}"/>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5" name="Footer Placeholder 4">
            <a:extLst>
              <a:ext uri="{FF2B5EF4-FFF2-40B4-BE49-F238E27FC236}">
                <a16:creationId xmlns:a16="http://schemas.microsoft.com/office/drawing/2014/main" id="{63A89E59-2638-A067-A8AE-A58B03764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456EBF-CD48-756C-1254-60E5A055A3CF}"/>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28481654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5ECDA-9DFB-08AB-9AC9-AB6EEC6E0E5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1D5C76-6D2B-0222-CB61-863364D2148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AB7E31-502A-30DD-43B7-DFA8563B06D9}"/>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5" name="Footer Placeholder 4">
            <a:extLst>
              <a:ext uri="{FF2B5EF4-FFF2-40B4-BE49-F238E27FC236}">
                <a16:creationId xmlns:a16="http://schemas.microsoft.com/office/drawing/2014/main" id="{F98D5E0C-1291-C738-EFF6-87B8BD2BA1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B485ED-E79E-AB55-8978-446B244263C0}"/>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4789274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962B44A-6124-52AB-2047-519CF1D20A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3A81BD0-4762-273B-FE2F-E485B60CA2F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2EF4E5-4888-7617-DE6A-6446828DAB85}"/>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5" name="Footer Placeholder 4">
            <a:extLst>
              <a:ext uri="{FF2B5EF4-FFF2-40B4-BE49-F238E27FC236}">
                <a16:creationId xmlns:a16="http://schemas.microsoft.com/office/drawing/2014/main" id="{E0659FF2-54A2-C67D-FEC0-1443151837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05B9141-CEE1-DEE1-79B9-A1C0B1A60791}"/>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8656434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1578279" y="1785343"/>
            <a:ext cx="7841294" cy="2342688"/>
          </a:xfrm>
          <a:prstGeom prst="rect">
            <a:avLst/>
          </a:prstGeom>
        </p:spPr>
        <p:txBody>
          <a:bodyPr anchor="b">
            <a:normAutofit/>
          </a:bodyPr>
          <a:lstStyle>
            <a:lvl1pPr algn="l">
              <a:lnSpc>
                <a:spcPts val="5600"/>
              </a:lnSpc>
              <a:defRPr sz="5400" b="1">
                <a:solidFill>
                  <a:schemeClr val="accent1"/>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1578279" y="4128032"/>
            <a:ext cx="7841294" cy="714931"/>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1578279" y="4849226"/>
            <a:ext cx="7841294" cy="1125689"/>
          </a:xfrm>
          <a:prstGeom prst="rect">
            <a:avLst/>
          </a:prstGeom>
        </p:spPr>
        <p:txBody>
          <a:bodyPr anchor="b" anchorCtr="0">
            <a:noAutofit/>
          </a:bodyPr>
          <a:lstStyle>
            <a:lvl1pPr marL="0" indent="0">
              <a:lnSpc>
                <a:spcPts val="2000"/>
              </a:lnSpc>
              <a:spcBef>
                <a:spcPts val="0"/>
              </a:spcBef>
              <a:buNone/>
              <a:defRPr sz="1800">
                <a:solidFill>
                  <a:schemeClr val="tx1"/>
                </a:solidFill>
              </a:defRPr>
            </a:lvl1pPr>
          </a:lstStyle>
          <a:p>
            <a:pPr lvl="0"/>
            <a:r>
              <a:rPr lang="en-US" dirty="0"/>
              <a:t>Presenter’s Name</a:t>
            </a:r>
            <a:br>
              <a:rPr lang="en-US" dirty="0"/>
            </a:br>
            <a:r>
              <a:rPr lang="en-US" dirty="0"/>
              <a:t>Presenter’s title / additional designations</a:t>
            </a:r>
            <a:br>
              <a:rPr lang="en-US" dirty="0"/>
            </a:br>
            <a:r>
              <a:rPr lang="en-US" dirty="0"/>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1578279" y="5981178"/>
            <a:ext cx="6586081" cy="521874"/>
          </a:xfrm>
          <a:prstGeom prst="rect">
            <a:avLst/>
          </a:prstGeom>
        </p:spPr>
        <p:txBody>
          <a:bodyPr>
            <a:normAutofit/>
          </a:bodyPr>
          <a:lstStyle>
            <a:lvl1pPr marL="0" indent="0">
              <a:spcBef>
                <a:spcPts val="0"/>
              </a:spcBef>
              <a:buNone/>
              <a:defRPr sz="1400" b="1">
                <a:solidFill>
                  <a:schemeClr val="accent3"/>
                </a:solidFill>
              </a:defRPr>
            </a:lvl1pPr>
          </a:lstStyle>
          <a:p>
            <a:pPr lvl="0"/>
            <a:r>
              <a:rPr lang="en-US" dirty="0"/>
              <a:t>Click to add date</a:t>
            </a:r>
          </a:p>
        </p:txBody>
      </p:sp>
    </p:spTree>
    <p:extLst>
      <p:ext uri="{BB962C8B-B14F-4D97-AF65-F5344CB8AC3E}">
        <p14:creationId xmlns:p14="http://schemas.microsoft.com/office/powerpoint/2010/main" val="17681855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EB0E6B-4ED0-D064-1E6A-7A31D79F269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75EE028-D47E-0BC7-1F67-A1A6DA3D8E4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BA842-EBE6-2296-CEBD-433472A8870F}"/>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5" name="Footer Placeholder 4">
            <a:extLst>
              <a:ext uri="{FF2B5EF4-FFF2-40B4-BE49-F238E27FC236}">
                <a16:creationId xmlns:a16="http://schemas.microsoft.com/office/drawing/2014/main" id="{20DB667E-168B-9204-12C1-36AD22B374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81CC0B-6AD2-4863-8FC5-D52A1FF7DFAC}"/>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2117291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D5B7D-531D-FA15-A9B5-AFD6C56C81B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A6FC34-7474-4053-C72E-D4F635E196C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F709462-5B9B-CF8E-058B-1F5642A985BF}"/>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5" name="Footer Placeholder 4">
            <a:extLst>
              <a:ext uri="{FF2B5EF4-FFF2-40B4-BE49-F238E27FC236}">
                <a16:creationId xmlns:a16="http://schemas.microsoft.com/office/drawing/2014/main" id="{0424367B-3C4B-3A75-4610-23A203D94F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6D8563-C384-BC25-DF0D-212E52A2A1FD}"/>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28122255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019B4-E940-7998-0BB0-18B155CEAF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EEB4D3A-D82D-1DBB-86E8-6D0744ADD6F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D46CB1-2DC7-CFA2-E7B3-6AA6700428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B2DF598-07D0-BE43-16E0-82885C8356D4}"/>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6" name="Footer Placeholder 5">
            <a:extLst>
              <a:ext uri="{FF2B5EF4-FFF2-40B4-BE49-F238E27FC236}">
                <a16:creationId xmlns:a16="http://schemas.microsoft.com/office/drawing/2014/main" id="{755F059D-BA53-13A2-487C-6D00A3C30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05BD5C-975E-8055-CEFB-2D663ED85FE9}"/>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925888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FE1F9-CC85-5732-F985-12F61A09B9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3AAF82-5BD9-99C4-CD47-DBD7911B1D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81232A-A904-FE90-FA2A-A915AB8C4C2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865D17-F0D9-90C1-E3C8-A98043830E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DFFCB1-A293-DE9A-A39C-35504D48E5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56AAD05-6A43-3189-F904-5B40F726A391}"/>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8" name="Footer Placeholder 7">
            <a:extLst>
              <a:ext uri="{FF2B5EF4-FFF2-40B4-BE49-F238E27FC236}">
                <a16:creationId xmlns:a16="http://schemas.microsoft.com/office/drawing/2014/main" id="{5ABDFDAB-FD45-4B26-87A0-C53EF091B48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6BBA92-1086-5BA0-820D-106A27EBFFB1}"/>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37652826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5055E-9116-2941-9C65-8F6B471DBC0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C24BB3-38CC-4BB4-1616-874BB52E9112}"/>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4" name="Footer Placeholder 3">
            <a:extLst>
              <a:ext uri="{FF2B5EF4-FFF2-40B4-BE49-F238E27FC236}">
                <a16:creationId xmlns:a16="http://schemas.microsoft.com/office/drawing/2014/main" id="{101F5D1F-4146-BED6-8313-6E07A6C23C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96B3576-7C99-B510-52FA-55D2736380CB}"/>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5027689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AC5B71-0E62-D988-0D1D-77BDDB26B78A}"/>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3" name="Footer Placeholder 2">
            <a:extLst>
              <a:ext uri="{FF2B5EF4-FFF2-40B4-BE49-F238E27FC236}">
                <a16:creationId xmlns:a16="http://schemas.microsoft.com/office/drawing/2014/main" id="{FE23D562-0C29-C026-BC1B-E0112F9926C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1071B2-3C7C-EF81-168E-F7B584C0EE35}"/>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2736635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B0699C-5DC7-9645-0FED-F8B928B2737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E6DBC94-A791-FF8F-B244-D138660C6D5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8B884-81D0-F45E-EF08-213B7104DA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E0432B-06BB-B0A6-E671-92357AAB71A3}"/>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6" name="Footer Placeholder 5">
            <a:extLst>
              <a:ext uri="{FF2B5EF4-FFF2-40B4-BE49-F238E27FC236}">
                <a16:creationId xmlns:a16="http://schemas.microsoft.com/office/drawing/2014/main" id="{D9E6F1A9-D8DD-7DB1-C0BA-7A947A120B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9B70FE-83DF-3D01-B444-29A94000E763}"/>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496545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59917E-1610-2767-C6FE-6B66B70E89F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D37DD9-1BB8-4BF8-250D-7A829B61EF0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E93882B-0810-CC18-8FA3-C38920812C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8EDAEE3-469E-2956-0B92-AE59FEF706F0}"/>
              </a:ext>
            </a:extLst>
          </p:cNvPr>
          <p:cNvSpPr>
            <a:spLocks noGrp="1"/>
          </p:cNvSpPr>
          <p:nvPr>
            <p:ph type="dt" sz="half" idx="10"/>
          </p:nvPr>
        </p:nvSpPr>
        <p:spPr/>
        <p:txBody>
          <a:bodyPr/>
          <a:lstStyle/>
          <a:p>
            <a:fld id="{64B545F0-913D-3446-8139-50B51C755503}" type="datetimeFigureOut">
              <a:rPr lang="en-US" smtClean="0"/>
              <a:t>3/13/23</a:t>
            </a:fld>
            <a:endParaRPr lang="en-US"/>
          </a:p>
        </p:txBody>
      </p:sp>
      <p:sp>
        <p:nvSpPr>
          <p:cNvPr id="6" name="Footer Placeholder 5">
            <a:extLst>
              <a:ext uri="{FF2B5EF4-FFF2-40B4-BE49-F238E27FC236}">
                <a16:creationId xmlns:a16="http://schemas.microsoft.com/office/drawing/2014/main" id="{A882AEF6-F0B5-9488-9A83-63620D235B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340FD40-B2CB-8D1C-E115-85BE96855E41}"/>
              </a:ext>
            </a:extLst>
          </p:cNvPr>
          <p:cNvSpPr>
            <a:spLocks noGrp="1"/>
          </p:cNvSpPr>
          <p:nvPr>
            <p:ph type="sldNum" sz="quarter" idx="12"/>
          </p:nvPr>
        </p:nvSpPr>
        <p:spPr/>
        <p:txBody>
          <a:bodyPr/>
          <a:lstStyle/>
          <a:p>
            <a:fld id="{12FD2A29-A3E3-EF41-BBE0-674DA17A33E2}" type="slidenum">
              <a:rPr lang="en-US" smtClean="0"/>
              <a:t>‹#›</a:t>
            </a:fld>
            <a:endParaRPr lang="en-US"/>
          </a:p>
        </p:txBody>
      </p:sp>
    </p:spTree>
    <p:extLst>
      <p:ext uri="{BB962C8B-B14F-4D97-AF65-F5344CB8AC3E}">
        <p14:creationId xmlns:p14="http://schemas.microsoft.com/office/powerpoint/2010/main" val="3310364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90A84C0-AD66-FA53-BCB2-192E78A93C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AD8EAD-4295-E111-90F7-8EA18A85B8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D24596-D33D-6CA6-46EF-8BAD96359F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4B545F0-913D-3446-8139-50B51C755503}" type="datetimeFigureOut">
              <a:rPr lang="en-US" smtClean="0"/>
              <a:t>3/13/23</a:t>
            </a:fld>
            <a:endParaRPr lang="en-US"/>
          </a:p>
        </p:txBody>
      </p:sp>
      <p:sp>
        <p:nvSpPr>
          <p:cNvPr id="5" name="Footer Placeholder 4">
            <a:extLst>
              <a:ext uri="{FF2B5EF4-FFF2-40B4-BE49-F238E27FC236}">
                <a16:creationId xmlns:a16="http://schemas.microsoft.com/office/drawing/2014/main" id="{784507B6-029E-E7D7-79B2-E3FDE1017DD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7D0359-9914-6A63-C7E1-A023679AF9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FD2A29-A3E3-EF41-BBE0-674DA17A33E2}" type="slidenum">
              <a:rPr lang="en-US" smtClean="0"/>
              <a:t>‹#›</a:t>
            </a:fld>
            <a:endParaRPr lang="en-US"/>
          </a:p>
        </p:txBody>
      </p:sp>
    </p:spTree>
    <p:extLst>
      <p:ext uri="{BB962C8B-B14F-4D97-AF65-F5344CB8AC3E}">
        <p14:creationId xmlns:p14="http://schemas.microsoft.com/office/powerpoint/2010/main" val="2430805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7.tiff"/></Relationships>
</file>

<file path=ppt/slides/_rels/slide41.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3E932DF-6BEC-8349-9E3C-C74C19687D56}"/>
              </a:ext>
            </a:extLst>
          </p:cNvPr>
          <p:cNvSpPr>
            <a:spLocks noGrp="1"/>
          </p:cNvSpPr>
          <p:nvPr>
            <p:ph type="body" sz="quarter" idx="10"/>
          </p:nvPr>
        </p:nvSpPr>
        <p:spPr>
          <a:xfrm>
            <a:off x="1578279" y="4128032"/>
            <a:ext cx="9310300" cy="1846883"/>
          </a:xfrm>
        </p:spPr>
        <p:txBody>
          <a:bodyPr/>
          <a:lstStyle/>
          <a:p>
            <a:pPr algn="r"/>
            <a:r>
              <a:rPr lang="en-US" b="1" dirty="0"/>
              <a:t>Dr. Qingrun Zhang</a:t>
            </a:r>
          </a:p>
          <a:p>
            <a:pPr algn="r"/>
            <a:r>
              <a:rPr lang="en-US" b="1" i="1" dirty="0"/>
              <a:t>Assistant Professor</a:t>
            </a:r>
          </a:p>
          <a:p>
            <a:pPr algn="r"/>
            <a:r>
              <a:rPr lang="en-US" b="1" dirty="0"/>
              <a:t>Department of Mathematics and Statistics</a:t>
            </a:r>
          </a:p>
          <a:p>
            <a:pPr algn="r"/>
            <a:r>
              <a:rPr lang="en-US" b="1" dirty="0"/>
              <a:t>University of Calgary</a:t>
            </a:r>
          </a:p>
          <a:p>
            <a:endParaRPr lang="en-US" dirty="0"/>
          </a:p>
        </p:txBody>
      </p:sp>
      <p:sp>
        <p:nvSpPr>
          <p:cNvPr id="3" name="TextBox 2">
            <a:extLst>
              <a:ext uri="{FF2B5EF4-FFF2-40B4-BE49-F238E27FC236}">
                <a16:creationId xmlns:a16="http://schemas.microsoft.com/office/drawing/2014/main" id="{F77742EF-2BBE-45A5-BAE9-D3FDBE8FCDD7}"/>
              </a:ext>
            </a:extLst>
          </p:cNvPr>
          <p:cNvSpPr txBox="1"/>
          <p:nvPr/>
        </p:nvSpPr>
        <p:spPr>
          <a:xfrm>
            <a:off x="965894" y="2817963"/>
            <a:ext cx="10022873" cy="1569660"/>
          </a:xfrm>
          <a:prstGeom prst="rect">
            <a:avLst/>
          </a:prstGeom>
          <a:noFill/>
        </p:spPr>
        <p:txBody>
          <a:bodyPr wrap="none" rtlCol="0">
            <a:spAutoFit/>
          </a:bodyPr>
          <a:lstStyle/>
          <a:p>
            <a:pPr algn="ctr"/>
            <a:r>
              <a:rPr lang="en-CA" sz="4800" b="1" dirty="0">
                <a:solidFill>
                  <a:schemeClr val="accent2">
                    <a:lumMod val="75000"/>
                  </a:schemeClr>
                </a:solidFill>
                <a:latin typeface="+mj-lt"/>
              </a:rPr>
              <a:t>Data 603 Statistical Modelling with Data</a:t>
            </a:r>
          </a:p>
          <a:p>
            <a:pPr algn="ctr"/>
            <a:r>
              <a:rPr lang="en-CA" sz="4800" b="1" dirty="0">
                <a:solidFill>
                  <a:schemeClr val="accent2">
                    <a:lumMod val="75000"/>
                  </a:schemeClr>
                </a:solidFill>
                <a:latin typeface="+mj-lt"/>
              </a:rPr>
              <a:t>(Week </a:t>
            </a:r>
            <a:r>
              <a:rPr lang="en-US" altLang="zh-CN" sz="4800" b="1" dirty="0">
                <a:solidFill>
                  <a:schemeClr val="accent2">
                    <a:lumMod val="75000"/>
                  </a:schemeClr>
                </a:solidFill>
                <a:latin typeface="+mj-lt"/>
              </a:rPr>
              <a:t>3</a:t>
            </a:r>
            <a:r>
              <a:rPr lang="en-CA" sz="4800" b="1" dirty="0">
                <a:solidFill>
                  <a:schemeClr val="accent2">
                    <a:lumMod val="75000"/>
                  </a:schemeClr>
                </a:solidFill>
                <a:latin typeface="+mj-lt"/>
              </a:rPr>
              <a:t>)</a:t>
            </a:r>
          </a:p>
        </p:txBody>
      </p:sp>
    </p:spTree>
    <p:extLst>
      <p:ext uri="{BB962C8B-B14F-4D97-AF65-F5344CB8AC3E}">
        <p14:creationId xmlns:p14="http://schemas.microsoft.com/office/powerpoint/2010/main" val="368241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3A5ED0-6F2B-40DC-9A74-E2C98939A0DE}"/>
              </a:ext>
            </a:extLst>
          </p:cNvPr>
          <p:cNvSpPr>
            <a:spLocks noGrp="1"/>
          </p:cNvSpPr>
          <p:nvPr>
            <p:ph idx="1"/>
          </p:nvPr>
        </p:nvSpPr>
        <p:spPr>
          <a:xfrm>
            <a:off x="562628" y="1773195"/>
            <a:ext cx="11214040" cy="4115669"/>
          </a:xfrm>
        </p:spPr>
        <p:txBody>
          <a:bodyPr/>
          <a:lstStyle/>
          <a:p>
            <a:pPr marL="0" indent="0">
              <a:buNone/>
            </a:pPr>
            <a:r>
              <a:rPr lang="en-US" sz="2400" b="0" i="0" dirty="0">
                <a:solidFill>
                  <a:srgbClr val="333333"/>
                </a:solidFill>
                <a:effectLst/>
              </a:rPr>
              <a:t>From the clerical staff work hours, use residual plots to conduct a residual analysis of the data. Check Linearity Assumption. If a trend is detected, how would you like to transform the predictors in the model?</a:t>
            </a:r>
            <a:endParaRPr lang="en-CA" sz="2400" dirty="0"/>
          </a:p>
        </p:txBody>
      </p:sp>
      <p:sp>
        <p:nvSpPr>
          <p:cNvPr id="4" name="Slide Number Placeholder 3">
            <a:extLst>
              <a:ext uri="{FF2B5EF4-FFF2-40B4-BE49-F238E27FC236}">
                <a16:creationId xmlns:a16="http://schemas.microsoft.com/office/drawing/2014/main" id="{ABD234D0-CBD1-46FF-BCA7-1ADB4A63AD8C}"/>
              </a:ext>
            </a:extLst>
          </p:cNvPr>
          <p:cNvSpPr>
            <a:spLocks noGrp="1"/>
          </p:cNvSpPr>
          <p:nvPr>
            <p:ph type="sldNum" sz="quarter" idx="12"/>
          </p:nvPr>
        </p:nvSpPr>
        <p:spPr/>
        <p:txBody>
          <a:bodyPr/>
          <a:lstStyle/>
          <a:p>
            <a:fld id="{5C35FCF4-C3EF-BD43-82E0-05BC237DAD2A}" type="slidenum">
              <a:rPr lang="en-US" smtClean="0"/>
              <a:pPr/>
              <a:t>10</a:t>
            </a:fld>
            <a:endParaRPr lang="en-US" dirty="0"/>
          </a:p>
        </p:txBody>
      </p:sp>
      <p:sp>
        <p:nvSpPr>
          <p:cNvPr id="5" name="Title 2">
            <a:extLst>
              <a:ext uri="{FF2B5EF4-FFF2-40B4-BE49-F238E27FC236}">
                <a16:creationId xmlns:a16="http://schemas.microsoft.com/office/drawing/2014/main" id="{95AB5450-98C0-4BE1-A16B-95FB11356952}"/>
              </a:ext>
            </a:extLst>
          </p:cNvPr>
          <p:cNvSpPr>
            <a:spLocks noGrp="1"/>
          </p:cNvSpPr>
          <p:nvPr>
            <p:ph type="title"/>
          </p:nvPr>
        </p:nvSpPr>
        <p:spPr>
          <a:xfrm>
            <a:off x="561975" y="463550"/>
            <a:ext cx="9725025" cy="1033463"/>
          </a:xfrm>
        </p:spPr>
        <p:txBody>
          <a:bodyPr>
            <a:normAutofit/>
          </a:bodyPr>
          <a:lstStyle/>
          <a:p>
            <a:pPr algn="ctr"/>
            <a:r>
              <a:rPr lang="en-CA" sz="4400" b="1" dirty="0">
                <a:solidFill>
                  <a:srgbClr val="0070C0"/>
                </a:solidFill>
                <a:latin typeface="+mj-lt"/>
              </a:rPr>
              <a:t>In-Class Practice Problem 16</a:t>
            </a:r>
          </a:p>
        </p:txBody>
      </p:sp>
      <p:sp>
        <p:nvSpPr>
          <p:cNvPr id="7" name="TextBox 6">
            <a:extLst>
              <a:ext uri="{FF2B5EF4-FFF2-40B4-BE49-F238E27FC236}">
                <a16:creationId xmlns:a16="http://schemas.microsoft.com/office/drawing/2014/main" id="{8DA5817A-78C4-40A5-BA75-C48191E9ECD4}"/>
              </a:ext>
            </a:extLst>
          </p:cNvPr>
          <p:cNvSpPr txBox="1"/>
          <p:nvPr/>
        </p:nvSpPr>
        <p:spPr>
          <a:xfrm>
            <a:off x="807637" y="4829966"/>
            <a:ext cx="9798398" cy="1200329"/>
          </a:xfrm>
          <a:prstGeom prst="rect">
            <a:avLst/>
          </a:prstGeom>
          <a:noFill/>
        </p:spPr>
        <p:txBody>
          <a:bodyPr wrap="square">
            <a:spAutoFit/>
          </a:bodyPr>
          <a:lstStyle/>
          <a:p>
            <a:pPr algn="l"/>
            <a:endParaRPr lang="en-US" sz="1200" b="0" i="0" dirty="0">
              <a:solidFill>
                <a:srgbClr val="333333"/>
              </a:solidFill>
              <a:effectLst/>
              <a:latin typeface="Helvetica Neue"/>
            </a:endParaRPr>
          </a:p>
          <a:p>
            <a:pPr algn="l"/>
            <a:r>
              <a:rPr lang="en-US" sz="1200" b="0" i="1" dirty="0" err="1">
                <a:solidFill>
                  <a:srgbClr val="333333"/>
                </a:solidFill>
                <a:effectLst/>
                <a:latin typeface="Helvetica Neue"/>
              </a:rPr>
              <a:t>ggplot</a:t>
            </a:r>
            <a:r>
              <a:rPr lang="en-US" sz="1200" b="0" i="1" dirty="0">
                <a:solidFill>
                  <a:srgbClr val="333333"/>
                </a:solidFill>
                <a:effectLst/>
                <a:latin typeface="Helvetica Neue"/>
              </a:rPr>
              <a:t>(model, </a:t>
            </a:r>
            <a:r>
              <a:rPr lang="en-US" sz="1200" b="0" i="1" dirty="0" err="1">
                <a:solidFill>
                  <a:srgbClr val="333333"/>
                </a:solidFill>
                <a:effectLst/>
                <a:latin typeface="Helvetica Neue"/>
              </a:rPr>
              <a:t>aes</a:t>
            </a:r>
            <a:r>
              <a:rPr lang="en-US" sz="1200" b="0" i="1" dirty="0">
                <a:solidFill>
                  <a:srgbClr val="333333"/>
                </a:solidFill>
                <a:effectLst/>
                <a:latin typeface="Helvetica Neue"/>
              </a:rPr>
              <a:t>(x=…., y=…)): mapping 2 variables on a and y axis</a:t>
            </a:r>
            <a:endParaRPr lang="en-US" sz="1200" b="0" i="0" dirty="0">
              <a:solidFill>
                <a:srgbClr val="333333"/>
              </a:solidFill>
              <a:effectLst/>
              <a:latin typeface="Helvetica Neue"/>
            </a:endParaRPr>
          </a:p>
          <a:p>
            <a:pPr algn="l"/>
            <a:r>
              <a:rPr lang="en-US" sz="1200" b="0" i="1" dirty="0">
                <a:solidFill>
                  <a:srgbClr val="333333"/>
                </a:solidFill>
                <a:effectLst/>
                <a:latin typeface="Helvetica Neue"/>
              </a:rPr>
              <a:t>.fitted : Fitted values of model</a:t>
            </a:r>
            <a:endParaRPr lang="en-US" sz="1200" b="0" i="0" dirty="0">
              <a:solidFill>
                <a:srgbClr val="333333"/>
              </a:solidFill>
              <a:effectLst/>
              <a:latin typeface="Helvetica Neue"/>
            </a:endParaRPr>
          </a:p>
          <a:p>
            <a:pPr algn="l"/>
            <a:r>
              <a:rPr lang="en-US" sz="1200" b="0" i="1" dirty="0">
                <a:solidFill>
                  <a:srgbClr val="333333"/>
                </a:solidFill>
                <a:effectLst/>
                <a:latin typeface="Helvetica Neue"/>
              </a:rPr>
              <a:t>.</a:t>
            </a:r>
            <a:r>
              <a:rPr lang="en-US" sz="1200" b="0" i="1" dirty="0" err="1">
                <a:solidFill>
                  <a:srgbClr val="333333"/>
                </a:solidFill>
                <a:effectLst/>
                <a:latin typeface="Helvetica Neue"/>
              </a:rPr>
              <a:t>resid</a:t>
            </a:r>
            <a:r>
              <a:rPr lang="en-US" sz="1200" b="0" i="1" dirty="0">
                <a:solidFill>
                  <a:srgbClr val="333333"/>
                </a:solidFill>
                <a:effectLst/>
                <a:latin typeface="Helvetica Neue"/>
              </a:rPr>
              <a:t> : Residuals</a:t>
            </a:r>
            <a:endParaRPr lang="en-US" sz="1200" b="0" i="0" dirty="0">
              <a:solidFill>
                <a:srgbClr val="333333"/>
              </a:solidFill>
              <a:effectLst/>
              <a:latin typeface="Helvetica Neue"/>
            </a:endParaRPr>
          </a:p>
          <a:p>
            <a:pPr algn="l"/>
            <a:r>
              <a:rPr lang="en-US" sz="1200" b="0" i="1" dirty="0" err="1">
                <a:solidFill>
                  <a:srgbClr val="333333"/>
                </a:solidFill>
                <a:effectLst/>
                <a:latin typeface="Helvetica Neue"/>
              </a:rPr>
              <a:t>geom_hline</a:t>
            </a:r>
            <a:r>
              <a:rPr lang="en-US" sz="1200" b="0" i="1" dirty="0">
                <a:solidFill>
                  <a:srgbClr val="333333"/>
                </a:solidFill>
                <a:effectLst/>
                <a:latin typeface="Helvetica Neue"/>
              </a:rPr>
              <a:t>(</a:t>
            </a:r>
            <a:r>
              <a:rPr lang="en-US" sz="1200" b="0" i="1" dirty="0" err="1">
                <a:solidFill>
                  <a:srgbClr val="333333"/>
                </a:solidFill>
                <a:effectLst/>
                <a:latin typeface="Helvetica Neue"/>
              </a:rPr>
              <a:t>yintercept</a:t>
            </a:r>
            <a:r>
              <a:rPr lang="en-US" sz="1200" b="0" i="1" dirty="0">
                <a:solidFill>
                  <a:srgbClr val="333333"/>
                </a:solidFill>
                <a:effectLst/>
                <a:latin typeface="Helvetica Neue"/>
              </a:rPr>
              <a:t> = 0):add a horizontal line</a:t>
            </a:r>
            <a:endParaRPr lang="en-US" sz="1200" b="0" i="0" dirty="0">
              <a:solidFill>
                <a:srgbClr val="333333"/>
              </a:solidFill>
              <a:effectLst/>
              <a:latin typeface="Helvetica Neue"/>
            </a:endParaRPr>
          </a:p>
          <a:p>
            <a:pPr algn="l"/>
            <a:r>
              <a:rPr lang="en-US" sz="1200" b="0" i="1" dirty="0" err="1">
                <a:solidFill>
                  <a:srgbClr val="333333"/>
                </a:solidFill>
                <a:effectLst/>
                <a:latin typeface="Helvetica Neue"/>
              </a:rPr>
              <a:t>geom_point</a:t>
            </a:r>
            <a:r>
              <a:rPr lang="en-US" sz="1200" b="0" i="1" dirty="0">
                <a:solidFill>
                  <a:srgbClr val="333333"/>
                </a:solidFill>
                <a:effectLst/>
                <a:latin typeface="Helvetica Neue"/>
              </a:rPr>
              <a:t>() : add a layer of points to the plot</a:t>
            </a:r>
            <a:endParaRPr lang="en-US" sz="1200" b="0" i="0" dirty="0">
              <a:solidFill>
                <a:srgbClr val="333333"/>
              </a:solidFill>
              <a:effectLst/>
              <a:latin typeface="Helvetica Neue"/>
            </a:endParaRPr>
          </a:p>
        </p:txBody>
      </p:sp>
      <p:pic>
        <p:nvPicPr>
          <p:cNvPr id="9" name="Picture 8">
            <a:extLst>
              <a:ext uri="{FF2B5EF4-FFF2-40B4-BE49-F238E27FC236}">
                <a16:creationId xmlns:a16="http://schemas.microsoft.com/office/drawing/2014/main" id="{9921FD69-FCF1-40C2-84BF-66399F271B68}"/>
              </a:ext>
            </a:extLst>
          </p:cNvPr>
          <p:cNvPicPr>
            <a:picLocks noChangeAspect="1"/>
          </p:cNvPicPr>
          <p:nvPr/>
        </p:nvPicPr>
        <p:blipFill>
          <a:blip r:embed="rId2"/>
          <a:stretch>
            <a:fillRect/>
          </a:stretch>
        </p:blipFill>
        <p:spPr>
          <a:xfrm>
            <a:off x="932330" y="4566024"/>
            <a:ext cx="765841" cy="305662"/>
          </a:xfrm>
          <a:prstGeom prst="rect">
            <a:avLst/>
          </a:prstGeom>
        </p:spPr>
      </p:pic>
    </p:spTree>
    <p:extLst>
      <p:ext uri="{BB962C8B-B14F-4D97-AF65-F5344CB8AC3E}">
        <p14:creationId xmlns:p14="http://schemas.microsoft.com/office/powerpoint/2010/main" val="110973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152964-20C7-40AA-931C-ADC0755D9E07}"/>
              </a:ext>
            </a:extLst>
          </p:cNvPr>
          <p:cNvSpPr>
            <a:spLocks noGrp="1"/>
          </p:cNvSpPr>
          <p:nvPr>
            <p:ph type="sldNum" sz="quarter" idx="12"/>
          </p:nvPr>
        </p:nvSpPr>
        <p:spPr/>
        <p:txBody>
          <a:bodyPr/>
          <a:lstStyle/>
          <a:p>
            <a:fld id="{5C35FCF4-C3EF-BD43-82E0-05BC237DAD2A}" type="slidenum">
              <a:rPr lang="en-US" smtClean="0"/>
              <a:pPr/>
              <a:t>11</a:t>
            </a:fld>
            <a:endParaRPr lang="en-US" dirty="0"/>
          </a:p>
        </p:txBody>
      </p:sp>
      <p:sp>
        <p:nvSpPr>
          <p:cNvPr id="5" name="Title 1">
            <a:extLst>
              <a:ext uri="{FF2B5EF4-FFF2-40B4-BE49-F238E27FC236}">
                <a16:creationId xmlns:a16="http://schemas.microsoft.com/office/drawing/2014/main" id="{EAF3C7A2-9978-4D52-8C88-A4BD7242BFA3}"/>
              </a:ext>
            </a:extLst>
          </p:cNvPr>
          <p:cNvSpPr>
            <a:spLocks noGrp="1"/>
          </p:cNvSpPr>
          <p:nvPr>
            <p:ph type="title"/>
          </p:nvPr>
        </p:nvSpPr>
        <p:spPr>
          <a:xfrm>
            <a:off x="433774" y="465166"/>
            <a:ext cx="10662034" cy="1033463"/>
          </a:xfrm>
        </p:spPr>
        <p:txBody>
          <a:bodyPr>
            <a:normAutofit fontScale="90000"/>
          </a:bodyPr>
          <a:lstStyle/>
          <a:p>
            <a:r>
              <a:rPr lang="en-CA" sz="5300" dirty="0">
                <a:solidFill>
                  <a:srgbClr val="0070C0"/>
                </a:solidFill>
                <a:latin typeface="+mj-lt"/>
              </a:rPr>
              <a:t>2. Independence Assumption</a:t>
            </a:r>
            <a:br>
              <a:rPr lang="en-CA" sz="2400" b="0" i="0" dirty="0">
                <a:solidFill>
                  <a:srgbClr val="00008B"/>
                </a:solidFill>
                <a:effectLst/>
                <a:latin typeface="Helvetica Neue"/>
              </a:rPr>
            </a:br>
            <a:endParaRPr lang="en-CA" sz="4400" i="0" dirty="0">
              <a:solidFill>
                <a:srgbClr val="0070C0"/>
              </a:solidFill>
              <a:effectLst/>
              <a:latin typeface="+mj-lt"/>
            </a:endParaRPr>
          </a:p>
        </p:txBody>
      </p:sp>
      <p:pic>
        <p:nvPicPr>
          <p:cNvPr id="6" name="Picture 5">
            <a:extLst>
              <a:ext uri="{FF2B5EF4-FFF2-40B4-BE49-F238E27FC236}">
                <a16:creationId xmlns:a16="http://schemas.microsoft.com/office/drawing/2014/main" id="{78F2C8AE-927A-4566-B011-9E3C949D08EE}"/>
              </a:ext>
            </a:extLst>
          </p:cNvPr>
          <p:cNvPicPr>
            <a:picLocks noChangeAspect="1"/>
          </p:cNvPicPr>
          <p:nvPr/>
        </p:nvPicPr>
        <p:blipFill>
          <a:blip r:embed="rId2"/>
          <a:stretch>
            <a:fillRect/>
          </a:stretch>
        </p:blipFill>
        <p:spPr>
          <a:xfrm>
            <a:off x="693337" y="1446787"/>
            <a:ext cx="10488804" cy="2741583"/>
          </a:xfrm>
          <a:prstGeom prst="rect">
            <a:avLst/>
          </a:prstGeom>
        </p:spPr>
      </p:pic>
    </p:spTree>
    <p:extLst>
      <p:ext uri="{BB962C8B-B14F-4D97-AF65-F5344CB8AC3E}">
        <p14:creationId xmlns:p14="http://schemas.microsoft.com/office/powerpoint/2010/main" val="2406250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b="1" dirty="0">
                <a:solidFill>
                  <a:schemeClr val="accent1"/>
                </a:solidFill>
              </a:rPr>
              <a:t>Independence</a:t>
            </a:r>
            <a:r>
              <a:rPr lang="zh-CN" altLang="en-US" b="1" dirty="0">
                <a:solidFill>
                  <a:schemeClr val="accent1"/>
                </a:solidFill>
              </a:rPr>
              <a:t> </a:t>
            </a:r>
            <a:r>
              <a:rPr lang="en-US" altLang="zh-CN" b="1" dirty="0">
                <a:solidFill>
                  <a:schemeClr val="accent1"/>
                </a:solidFill>
              </a:rPr>
              <a:t>Assumption</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12</a:t>
            </a:fld>
            <a:endParaRPr lang="en-US">
              <a:solidFill>
                <a:srgbClr val="FFFFFF"/>
              </a:solidFill>
            </a:endParaRPr>
          </a:p>
        </p:txBody>
      </p:sp>
      <p:sp>
        <p:nvSpPr>
          <p:cNvPr id="9" name="Content Placeholder 8">
            <a:extLst>
              <a:ext uri="{FF2B5EF4-FFF2-40B4-BE49-F238E27FC236}">
                <a16:creationId xmlns:a16="http://schemas.microsoft.com/office/drawing/2014/main" id="{0B153CED-7B57-344C-8356-144D1EFF8322}"/>
              </a:ext>
            </a:extLst>
          </p:cNvPr>
          <p:cNvSpPr>
            <a:spLocks noGrp="1"/>
          </p:cNvSpPr>
          <p:nvPr>
            <p:ph idx="1"/>
          </p:nvPr>
        </p:nvSpPr>
        <p:spPr>
          <a:xfrm>
            <a:off x="838200" y="1524000"/>
            <a:ext cx="10515600" cy="5197475"/>
          </a:xfrm>
        </p:spPr>
        <p:txBody>
          <a:bodyPr>
            <a:normAutofit lnSpcReduction="10000"/>
          </a:bodyPr>
          <a:lstStyle/>
          <a:p>
            <a:r>
              <a:rPr lang="en-US" altLang="zh-CN" sz="3600" dirty="0"/>
              <a:t>Lack</a:t>
            </a:r>
            <a:r>
              <a:rPr lang="zh-CN" altLang="en-US" sz="3600" dirty="0"/>
              <a:t> </a:t>
            </a:r>
            <a:r>
              <a:rPr lang="en-US" altLang="zh-CN" sz="3600" dirty="0"/>
              <a:t>of</a:t>
            </a:r>
            <a:r>
              <a:rPr lang="zh-CN" altLang="en-US" sz="3600" dirty="0"/>
              <a:t> </a:t>
            </a:r>
            <a:r>
              <a:rPr lang="en-US" altLang="zh-CN" sz="3600" dirty="0"/>
              <a:t>independence</a:t>
            </a:r>
            <a:r>
              <a:rPr lang="zh-CN" altLang="en-US" sz="3600" dirty="0"/>
              <a:t> </a:t>
            </a:r>
            <a:r>
              <a:rPr lang="en-US" altLang="zh-CN" sz="3600" dirty="0"/>
              <a:t>can</a:t>
            </a:r>
            <a:r>
              <a:rPr lang="zh-CN" altLang="en-US" sz="3600" dirty="0"/>
              <a:t> </a:t>
            </a:r>
            <a:r>
              <a:rPr lang="en-US" altLang="zh-CN" sz="3600" dirty="0"/>
              <a:t>be</a:t>
            </a:r>
            <a:r>
              <a:rPr lang="zh-CN" altLang="en-US" sz="3600" dirty="0"/>
              <a:t> </a:t>
            </a:r>
            <a:r>
              <a:rPr lang="en-US" altLang="zh-CN" sz="3600" dirty="0"/>
              <a:t>caused</a:t>
            </a:r>
            <a:r>
              <a:rPr lang="zh-CN" altLang="en-US" sz="3600" dirty="0"/>
              <a:t> </a:t>
            </a:r>
            <a:r>
              <a:rPr lang="en-US" altLang="zh-CN" sz="3600" dirty="0"/>
              <a:t>by:</a:t>
            </a:r>
            <a:endParaRPr lang="en-CA" altLang="zh-CN" sz="3600" dirty="0"/>
          </a:p>
          <a:p>
            <a:pPr lvl="1"/>
            <a:r>
              <a:rPr lang="en-US" altLang="zh-CN" sz="2800" dirty="0"/>
              <a:t>Serial</a:t>
            </a:r>
            <a:r>
              <a:rPr lang="zh-CN" altLang="en-US" sz="2800" dirty="0"/>
              <a:t> </a:t>
            </a:r>
            <a:r>
              <a:rPr lang="en-US" altLang="zh-CN" sz="2800" dirty="0"/>
              <a:t>correlation</a:t>
            </a:r>
          </a:p>
          <a:p>
            <a:pPr lvl="1"/>
            <a:r>
              <a:rPr lang="en-US" sz="2800" dirty="0"/>
              <a:t>Sp</a:t>
            </a:r>
            <a:r>
              <a:rPr lang="en-US" altLang="zh-CN" sz="2800" dirty="0"/>
              <a:t>atial</a:t>
            </a:r>
            <a:r>
              <a:rPr lang="zh-CN" altLang="en-US" sz="2800" dirty="0"/>
              <a:t> </a:t>
            </a:r>
            <a:r>
              <a:rPr lang="en-US" altLang="zh-CN" sz="2800" dirty="0"/>
              <a:t>association</a:t>
            </a:r>
          </a:p>
          <a:p>
            <a:pPr lvl="1"/>
            <a:r>
              <a:rPr lang="en-US" altLang="zh-CN" sz="2800" dirty="0"/>
              <a:t>Cluster</a:t>
            </a:r>
            <a:r>
              <a:rPr lang="zh-CN" altLang="en-US" sz="2800" dirty="0"/>
              <a:t> </a:t>
            </a:r>
            <a:r>
              <a:rPr lang="en-US" altLang="zh-CN" sz="2800" dirty="0"/>
              <a:t>effect</a:t>
            </a:r>
          </a:p>
          <a:p>
            <a:pPr lvl="1"/>
            <a:endParaRPr lang="en-US" altLang="zh-CN" sz="2800" dirty="0"/>
          </a:p>
          <a:p>
            <a:r>
              <a:rPr lang="en-US" altLang="zh-CN" sz="3200" dirty="0"/>
              <a:t>Make</a:t>
            </a:r>
            <a:r>
              <a:rPr lang="zh-CN" altLang="en-US" sz="3200" dirty="0"/>
              <a:t> </a:t>
            </a:r>
            <a:r>
              <a:rPr lang="en-US" altLang="zh-CN" sz="3200" dirty="0"/>
              <a:t>plots</a:t>
            </a:r>
            <a:r>
              <a:rPr lang="zh-CN" altLang="en-US" sz="3200" dirty="0"/>
              <a:t> </a:t>
            </a:r>
            <a:r>
              <a:rPr lang="en-US" altLang="zh-CN" sz="3200" dirty="0"/>
              <a:t>of</a:t>
            </a:r>
            <a:r>
              <a:rPr lang="zh-CN" altLang="en-US" sz="3200" dirty="0"/>
              <a:t> </a:t>
            </a:r>
            <a:r>
              <a:rPr lang="en-US" altLang="zh-CN" sz="3200" dirty="0"/>
              <a:t>residuals</a:t>
            </a:r>
            <a:r>
              <a:rPr lang="zh-CN" altLang="en-US" sz="3200" dirty="0"/>
              <a:t> </a:t>
            </a:r>
            <a:r>
              <a:rPr lang="en-US" altLang="zh-CN" sz="3200" dirty="0"/>
              <a:t>vs</a:t>
            </a:r>
            <a:r>
              <a:rPr lang="zh-CN" altLang="en-US" sz="3200" dirty="0"/>
              <a:t> </a:t>
            </a:r>
            <a:r>
              <a:rPr lang="en-US" altLang="zh-CN" sz="3200" dirty="0"/>
              <a:t>relevant</a:t>
            </a:r>
            <a:r>
              <a:rPr lang="zh-CN" altLang="en-US" sz="3200" dirty="0"/>
              <a:t> </a:t>
            </a:r>
            <a:r>
              <a:rPr lang="en-US" altLang="zh-CN" sz="3200" dirty="0"/>
              <a:t>explanatory</a:t>
            </a:r>
            <a:r>
              <a:rPr lang="zh-CN" altLang="en-US" sz="3200" dirty="0"/>
              <a:t> </a:t>
            </a:r>
            <a:r>
              <a:rPr lang="en-US" altLang="zh-CN" sz="3200" dirty="0"/>
              <a:t>variables</a:t>
            </a:r>
            <a:r>
              <a:rPr lang="zh-CN" altLang="en-US" sz="3200" dirty="0"/>
              <a:t> </a:t>
            </a:r>
            <a:r>
              <a:rPr lang="en-US" altLang="zh-CN" sz="3200" dirty="0"/>
              <a:t>and</a:t>
            </a:r>
            <a:r>
              <a:rPr lang="zh-CN" altLang="en-US" sz="3200" dirty="0"/>
              <a:t> </a:t>
            </a:r>
            <a:r>
              <a:rPr lang="en-US" altLang="zh-CN" sz="3200" dirty="0"/>
              <a:t>look</a:t>
            </a:r>
            <a:r>
              <a:rPr lang="zh-CN" altLang="en-US" sz="3200" dirty="0"/>
              <a:t> </a:t>
            </a:r>
            <a:r>
              <a:rPr lang="en-US" altLang="zh-CN" sz="3200" dirty="0"/>
              <a:t>for</a:t>
            </a:r>
            <a:r>
              <a:rPr lang="zh-CN" altLang="en-US" sz="3200" dirty="0"/>
              <a:t> </a:t>
            </a:r>
            <a:r>
              <a:rPr lang="en-US" altLang="zh-CN" sz="3200" dirty="0"/>
              <a:t>pattern</a:t>
            </a:r>
          </a:p>
          <a:p>
            <a:pPr lvl="1"/>
            <a:r>
              <a:rPr lang="en-US" altLang="zh-CN" sz="2800" dirty="0"/>
              <a:t>Residuals</a:t>
            </a:r>
            <a:r>
              <a:rPr lang="zh-CN" altLang="en-US" sz="2800" dirty="0"/>
              <a:t> </a:t>
            </a:r>
            <a:r>
              <a:rPr lang="en-US" altLang="zh-CN" sz="2800" dirty="0"/>
              <a:t>vs</a:t>
            </a:r>
            <a:r>
              <a:rPr lang="zh-CN" altLang="en-US" sz="2800" dirty="0"/>
              <a:t> </a:t>
            </a:r>
            <a:r>
              <a:rPr lang="en-US" altLang="zh-CN" sz="2800" dirty="0"/>
              <a:t>time</a:t>
            </a:r>
            <a:r>
              <a:rPr lang="zh-CN" altLang="en-US" sz="2800" dirty="0"/>
              <a:t> </a:t>
            </a:r>
            <a:r>
              <a:rPr lang="en-US" altLang="zh-CN" sz="2800" dirty="0"/>
              <a:t>(or</a:t>
            </a:r>
            <a:r>
              <a:rPr lang="zh-CN" altLang="en-US" sz="2800" dirty="0"/>
              <a:t> </a:t>
            </a:r>
            <a:r>
              <a:rPr lang="en-US" altLang="zh-CN" sz="2800" dirty="0"/>
              <a:t>observation</a:t>
            </a:r>
            <a:r>
              <a:rPr lang="zh-CN" altLang="en-US" sz="2800" dirty="0"/>
              <a:t> </a:t>
            </a:r>
            <a:r>
              <a:rPr lang="en-US" altLang="zh-CN" sz="2800" dirty="0"/>
              <a:t>number)</a:t>
            </a:r>
          </a:p>
          <a:p>
            <a:pPr lvl="1"/>
            <a:r>
              <a:rPr lang="en-US" altLang="zh-CN" sz="2800" dirty="0"/>
              <a:t>Residuals</a:t>
            </a:r>
            <a:r>
              <a:rPr lang="zh-CN" altLang="en-US" sz="2800" dirty="0"/>
              <a:t> </a:t>
            </a:r>
            <a:r>
              <a:rPr lang="en-US" altLang="zh-CN" sz="2800" dirty="0"/>
              <a:t>vs</a:t>
            </a:r>
            <a:r>
              <a:rPr lang="zh-CN" altLang="en-US" sz="2800" dirty="0"/>
              <a:t> </a:t>
            </a:r>
            <a:r>
              <a:rPr lang="en-US" altLang="zh-CN" sz="2800" dirty="0"/>
              <a:t>spatial</a:t>
            </a:r>
            <a:r>
              <a:rPr lang="zh-CN" altLang="en-US" sz="2800" dirty="0"/>
              <a:t> </a:t>
            </a:r>
            <a:r>
              <a:rPr lang="en-US" altLang="zh-CN" sz="2800" dirty="0"/>
              <a:t>variable</a:t>
            </a:r>
          </a:p>
          <a:p>
            <a:pPr lvl="1"/>
            <a:r>
              <a:rPr lang="en-US" altLang="zh-CN" sz="2800" dirty="0"/>
              <a:t>Residuals</a:t>
            </a:r>
            <a:r>
              <a:rPr lang="zh-CN" altLang="en-US" sz="2800" dirty="0"/>
              <a:t> </a:t>
            </a:r>
            <a:r>
              <a:rPr lang="en-US" altLang="zh-CN" sz="2800" dirty="0"/>
              <a:t>vs</a:t>
            </a:r>
            <a:r>
              <a:rPr lang="zh-CN" altLang="en-US" sz="2800" dirty="0"/>
              <a:t> </a:t>
            </a:r>
            <a:r>
              <a:rPr lang="en-US" altLang="zh-CN" sz="2800" dirty="0"/>
              <a:t>group</a:t>
            </a:r>
            <a:r>
              <a:rPr lang="zh-CN" altLang="en-US" sz="2800" dirty="0"/>
              <a:t> </a:t>
            </a:r>
            <a:r>
              <a:rPr lang="en-US" altLang="zh-CN" sz="2800" dirty="0"/>
              <a:t>(prefer</a:t>
            </a:r>
            <a:r>
              <a:rPr lang="zh-CN" altLang="en-US" sz="2800" dirty="0"/>
              <a:t> </a:t>
            </a:r>
            <a:r>
              <a:rPr lang="en-US" altLang="zh-CN" sz="2800" dirty="0"/>
              <a:t>blocking</a:t>
            </a:r>
            <a:r>
              <a:rPr lang="en-US" altLang="zh-CN" dirty="0"/>
              <a:t>)</a:t>
            </a:r>
          </a:p>
          <a:p>
            <a:r>
              <a:rPr lang="en-US" altLang="zh-CN" dirty="0">
                <a:solidFill>
                  <a:srgbClr val="FF0000"/>
                </a:solidFill>
              </a:rPr>
              <a:t>Well, how do I quantify this? </a:t>
            </a:r>
            <a:r>
              <a:rPr lang="en-US" altLang="zh-CN" dirty="0">
                <a:solidFill>
                  <a:srgbClr val="FF0000"/>
                </a:solidFill>
                <a:sym typeface="Wingdings" pitchFamily="2" charset="2"/>
              </a:rPr>
              <a:t></a:t>
            </a:r>
            <a:endParaRPr lang="en-US" altLang="zh-CN" dirty="0">
              <a:solidFill>
                <a:srgbClr val="FF0000"/>
              </a:solidFill>
            </a:endParaRPr>
          </a:p>
        </p:txBody>
      </p:sp>
    </p:spTree>
    <p:extLst>
      <p:ext uri="{BB962C8B-B14F-4D97-AF65-F5344CB8AC3E}">
        <p14:creationId xmlns:p14="http://schemas.microsoft.com/office/powerpoint/2010/main" val="2271887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9FBE7-BDA6-EA9A-6FA1-C468094C1043}"/>
              </a:ext>
            </a:extLst>
          </p:cNvPr>
          <p:cNvSpPr>
            <a:spLocks noGrp="1"/>
          </p:cNvSpPr>
          <p:nvPr>
            <p:ph type="title"/>
          </p:nvPr>
        </p:nvSpPr>
        <p:spPr>
          <a:xfrm>
            <a:off x="838200" y="365125"/>
            <a:ext cx="10422835" cy="1325563"/>
          </a:xfrm>
        </p:spPr>
        <p:txBody>
          <a:bodyPr>
            <a:normAutofit/>
          </a:bodyPr>
          <a:lstStyle/>
          <a:p>
            <a:pPr algn="ctr"/>
            <a:r>
              <a:rPr lang="en-US" sz="3600" b="1" dirty="0">
                <a:solidFill>
                  <a:schemeClr val="accent1"/>
                </a:solidFill>
              </a:rPr>
              <a:t>An example using multivariate normal distribution</a:t>
            </a:r>
          </a:p>
        </p:txBody>
      </p:sp>
      <p:pic>
        <p:nvPicPr>
          <p:cNvPr id="5" name="Content Placeholder 4" descr="Chart, radar chart&#10;&#10;Description automatically generated">
            <a:extLst>
              <a:ext uri="{FF2B5EF4-FFF2-40B4-BE49-F238E27FC236}">
                <a16:creationId xmlns:a16="http://schemas.microsoft.com/office/drawing/2014/main" id="{6771E348-2522-03B4-86D5-BE26F4567C52}"/>
              </a:ext>
            </a:extLst>
          </p:cNvPr>
          <p:cNvPicPr>
            <a:picLocks noGrp="1" noChangeAspect="1"/>
          </p:cNvPicPr>
          <p:nvPr>
            <p:ph idx="1"/>
          </p:nvPr>
        </p:nvPicPr>
        <p:blipFill>
          <a:blip r:embed="rId2"/>
          <a:stretch>
            <a:fillRect/>
          </a:stretch>
        </p:blipFill>
        <p:spPr>
          <a:xfrm>
            <a:off x="838200" y="1690688"/>
            <a:ext cx="4214071" cy="4351338"/>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44AC384-60B4-DC38-F341-56E6268BDAB5}"/>
                  </a:ext>
                </a:extLst>
              </p:cNvPr>
              <p:cNvSpPr txBox="1"/>
              <p:nvPr/>
            </p:nvSpPr>
            <p:spPr>
              <a:xfrm>
                <a:off x="5724939" y="2750345"/>
                <a:ext cx="3992217" cy="132343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𝑌</m:t>
                      </m:r>
                      <m:r>
                        <a:rPr lang="en-CA" sz="4000" b="0" i="1" smtClean="0">
                          <a:latin typeface="Cambria Math" panose="02040503050406030204" pitchFamily="18" charset="0"/>
                        </a:rPr>
                        <m:t>~</m:t>
                      </m:r>
                      <m:r>
                        <a:rPr lang="en-CA" sz="4000" b="0" i="1" smtClean="0">
                          <a:latin typeface="Cambria Math" panose="02040503050406030204" pitchFamily="18" charset="0"/>
                        </a:rPr>
                        <m:t>𝑓</m:t>
                      </m:r>
                      <m:d>
                        <m:dPr>
                          <m:ctrlPr>
                            <a:rPr lang="en-CA" sz="4000" b="0" i="1" smtClean="0">
                              <a:latin typeface="Cambria Math" panose="02040503050406030204" pitchFamily="18" charset="0"/>
                            </a:rPr>
                          </m:ctrlPr>
                        </m:dPr>
                        <m:e>
                          <m:r>
                            <a:rPr lang="en-CA" sz="4000" b="0" i="1" smtClean="0">
                              <a:latin typeface="Cambria Math" panose="02040503050406030204" pitchFamily="18" charset="0"/>
                            </a:rPr>
                            <m:t>𝑋</m:t>
                          </m:r>
                        </m:e>
                      </m:d>
                      <m:r>
                        <a:rPr lang="en-CA" sz="4000" b="0" i="1" smtClean="0">
                          <a:latin typeface="Cambria Math" panose="02040503050406030204" pitchFamily="18" charset="0"/>
                        </a:rPr>
                        <m:t>+</m:t>
                      </m:r>
                      <m:r>
                        <a:rPr lang="en-CA" sz="4000" b="0" i="1" smtClean="0">
                          <a:latin typeface="Cambria Math" panose="02040503050406030204" pitchFamily="18" charset="0"/>
                        </a:rPr>
                        <m:t>𝜖</m:t>
                      </m:r>
                    </m:oMath>
                  </m:oMathPara>
                </a14:m>
                <a:endParaRPr lang="en-CA" sz="40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4000" b="0" i="1" smtClean="0">
                          <a:latin typeface="Cambria Math" panose="02040503050406030204" pitchFamily="18" charset="0"/>
                        </a:rPr>
                        <m:t>𝜖</m:t>
                      </m:r>
                      <m:r>
                        <a:rPr lang="en-CA" sz="4000" b="0" i="1" smtClean="0">
                          <a:latin typeface="Cambria Math" panose="02040503050406030204" pitchFamily="18" charset="0"/>
                        </a:rPr>
                        <m:t>~</m:t>
                      </m:r>
                      <m:r>
                        <a:rPr lang="en-CA" sz="4000" b="0" i="1" smtClean="0">
                          <a:latin typeface="Cambria Math" panose="02040503050406030204" pitchFamily="18" charset="0"/>
                        </a:rPr>
                        <m:t>𝑀𝑉𝑁</m:t>
                      </m:r>
                      <m:r>
                        <a:rPr lang="en-CA" sz="4000" b="0" i="1" smtClean="0">
                          <a:latin typeface="Cambria Math" panose="02040503050406030204" pitchFamily="18" charset="0"/>
                        </a:rPr>
                        <m:t>(0, </m:t>
                      </m:r>
                      <m:r>
                        <m:rPr>
                          <m:sty m:val="p"/>
                        </m:rPr>
                        <a:rPr lang="en-CA" sz="4000" b="0" i="0" smtClean="0">
                          <a:latin typeface="Cambria Math" panose="02040503050406030204" pitchFamily="18" charset="0"/>
                        </a:rPr>
                        <m:t>Σ</m:t>
                      </m:r>
                      <m:r>
                        <a:rPr lang="en-CA" sz="4000" b="0" i="1" smtClean="0">
                          <a:latin typeface="Cambria Math" panose="02040503050406030204" pitchFamily="18" charset="0"/>
                        </a:rPr>
                        <m:t>)</m:t>
                      </m:r>
                    </m:oMath>
                  </m:oMathPara>
                </a14:m>
                <a:endParaRPr lang="en-US" sz="4000" dirty="0"/>
              </a:p>
            </p:txBody>
          </p:sp>
        </mc:Choice>
        <mc:Fallback xmlns="">
          <p:sp>
            <p:nvSpPr>
              <p:cNvPr id="6" name="TextBox 5">
                <a:extLst>
                  <a:ext uri="{FF2B5EF4-FFF2-40B4-BE49-F238E27FC236}">
                    <a16:creationId xmlns:a16="http://schemas.microsoft.com/office/drawing/2014/main" id="{544AC384-60B4-DC38-F341-56E6268BDAB5}"/>
                  </a:ext>
                </a:extLst>
              </p:cNvPr>
              <p:cNvSpPr txBox="1">
                <a:spLocks noRot="1" noChangeAspect="1" noMove="1" noResize="1" noEditPoints="1" noAdjustHandles="1" noChangeArrowheads="1" noChangeShapeType="1" noTextEdit="1"/>
              </p:cNvSpPr>
              <p:nvPr/>
            </p:nvSpPr>
            <p:spPr>
              <a:xfrm>
                <a:off x="5724939" y="2750345"/>
                <a:ext cx="3992217" cy="1323439"/>
              </a:xfrm>
              <a:prstGeom prst="rect">
                <a:avLst/>
              </a:prstGeom>
              <a:blipFill>
                <a:blip r:embed="rId3"/>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BDA91C3-CA21-3C62-E9E0-7EB4664AD385}"/>
                  </a:ext>
                </a:extLst>
              </p:cNvPr>
              <p:cNvSpPr txBox="1"/>
              <p:nvPr/>
            </p:nvSpPr>
            <p:spPr>
              <a:xfrm>
                <a:off x="5565913" y="4948775"/>
                <a:ext cx="4951099" cy="369332"/>
              </a:xfrm>
              <a:prstGeom prst="rect">
                <a:avLst/>
              </a:prstGeom>
              <a:noFill/>
            </p:spPr>
            <p:txBody>
              <a:bodyPr wrap="none" rtlCol="0">
                <a:spAutoFit/>
              </a:bodyPr>
              <a:lstStyle/>
              <a:p>
                <a:r>
                  <a:rPr lang="en-US" dirty="0"/>
                  <a:t>Where </a:t>
                </a:r>
                <a14:m>
                  <m:oMath xmlns:m="http://schemas.openxmlformats.org/officeDocument/2006/math">
                    <m:r>
                      <m:rPr>
                        <m:sty m:val="p"/>
                      </m:rPr>
                      <a:rPr lang="en-CA" sz="1800" b="0" i="0" smtClean="0">
                        <a:latin typeface="Cambria Math" panose="02040503050406030204" pitchFamily="18" charset="0"/>
                      </a:rPr>
                      <m:t>Σ</m:t>
                    </m:r>
                  </m:oMath>
                </a14:m>
                <a:r>
                  <a:rPr lang="en-US" dirty="0"/>
                  <a:t> is the person-to-person similarity matrix </a:t>
                </a:r>
              </a:p>
            </p:txBody>
          </p:sp>
        </mc:Choice>
        <mc:Fallback xmlns="">
          <p:sp>
            <p:nvSpPr>
              <p:cNvPr id="7" name="TextBox 6">
                <a:extLst>
                  <a:ext uri="{FF2B5EF4-FFF2-40B4-BE49-F238E27FC236}">
                    <a16:creationId xmlns:a16="http://schemas.microsoft.com/office/drawing/2014/main" id="{2BDA91C3-CA21-3C62-E9E0-7EB4664AD385}"/>
                  </a:ext>
                </a:extLst>
              </p:cNvPr>
              <p:cNvSpPr txBox="1">
                <a:spLocks noRot="1" noChangeAspect="1" noMove="1" noResize="1" noEditPoints="1" noAdjustHandles="1" noChangeArrowheads="1" noChangeShapeType="1" noTextEdit="1"/>
              </p:cNvSpPr>
              <p:nvPr/>
            </p:nvSpPr>
            <p:spPr>
              <a:xfrm>
                <a:off x="5565913" y="4948775"/>
                <a:ext cx="4951099" cy="369332"/>
              </a:xfrm>
              <a:prstGeom prst="rect">
                <a:avLst/>
              </a:prstGeom>
              <a:blipFill>
                <a:blip r:embed="rId4"/>
                <a:stretch>
                  <a:fillRect l="-1023"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25134190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365126"/>
            <a:ext cx="10515600" cy="960092"/>
          </a:xfrm>
        </p:spPr>
        <p:txBody>
          <a:bodyPr/>
          <a:lstStyle/>
          <a:p>
            <a:pPr algn="ctr"/>
            <a:r>
              <a:rPr lang="en-US" altLang="zh-CN" b="1" dirty="0">
                <a:solidFill>
                  <a:schemeClr val="accent1"/>
                </a:solidFill>
              </a:rPr>
              <a:t>3. Equal</a:t>
            </a:r>
            <a:r>
              <a:rPr lang="zh-CN" altLang="en-US" b="1" dirty="0">
                <a:solidFill>
                  <a:schemeClr val="accent1"/>
                </a:solidFill>
              </a:rPr>
              <a:t> </a:t>
            </a:r>
            <a:r>
              <a:rPr lang="en-US" altLang="zh-CN" b="1" dirty="0">
                <a:solidFill>
                  <a:schemeClr val="accent1"/>
                </a:solidFill>
              </a:rPr>
              <a:t>Variance</a:t>
            </a:r>
            <a:r>
              <a:rPr lang="zh-CN" altLang="en-US" b="1" dirty="0">
                <a:solidFill>
                  <a:schemeClr val="accent1"/>
                </a:solidFill>
              </a:rPr>
              <a:t> </a:t>
            </a:r>
            <a:r>
              <a:rPr lang="en-US" altLang="zh-CN" b="1" dirty="0">
                <a:solidFill>
                  <a:schemeClr val="accent1"/>
                </a:solidFill>
              </a:rPr>
              <a:t>Assumption</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14</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437448"/>
            <a:ext cx="10515600" cy="4351338"/>
          </a:xfrm>
        </p:spPr>
        <p:txBody>
          <a:bodyPr/>
          <a:lstStyle/>
          <a:p>
            <a:r>
              <a:rPr lang="en-CA" dirty="0"/>
              <a:t>Constant variance of the errors</a:t>
            </a:r>
            <a:r>
              <a:rPr lang="zh-CN" altLang="en-US" dirty="0"/>
              <a:t> </a:t>
            </a:r>
            <a:r>
              <a:rPr lang="en-US" altLang="zh-CN" dirty="0"/>
              <a:t>(</a:t>
            </a:r>
            <a:r>
              <a:rPr lang="en-CA" dirty="0"/>
              <a:t>homoscedasticity), </a:t>
            </a:r>
          </a:p>
          <a:p>
            <a:endParaRPr lang="en-CA" dirty="0"/>
          </a:p>
          <a:p>
            <a:endParaRPr lang="en-CA" dirty="0"/>
          </a:p>
        </p:txBody>
      </p:sp>
      <p:pic>
        <p:nvPicPr>
          <p:cNvPr id="6" name="Picture 5" descr="Chart, scatter chart&#10;&#10;Description automatically generated">
            <a:extLst>
              <a:ext uri="{FF2B5EF4-FFF2-40B4-BE49-F238E27FC236}">
                <a16:creationId xmlns:a16="http://schemas.microsoft.com/office/drawing/2014/main" id="{FD4E67FF-517D-F04D-83D8-E9BAB830EC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330" y="1880172"/>
            <a:ext cx="10050670" cy="4976546"/>
          </a:xfrm>
          <a:prstGeom prst="rect">
            <a:avLst/>
          </a:prstGeom>
        </p:spPr>
      </p:pic>
    </p:spTree>
    <p:extLst>
      <p:ext uri="{BB962C8B-B14F-4D97-AF65-F5344CB8AC3E}">
        <p14:creationId xmlns:p14="http://schemas.microsoft.com/office/powerpoint/2010/main" val="2463869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Heteroscedasticity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15</a:t>
            </a:fld>
            <a:endParaRPr lang="en-US">
              <a:solidFill>
                <a:srgbClr val="FFFFFF"/>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US" altLang="zh-CN" dirty="0"/>
                  <a:t>Assumption:</a:t>
                </a:r>
                <a:r>
                  <a:rPr lang="zh-CN" altLang="en-US" dirty="0"/>
                  <a:t> </a:t>
                </a:r>
                <a:r>
                  <a:rPr lang="en-US" altLang="zh-CN" dirty="0"/>
                  <a:t>All</a:t>
                </a:r>
                <a:r>
                  <a:rPr lang="zh-CN" altLang="en-US"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𝜖</m:t>
                        </m:r>
                      </m:e>
                      <m:sub>
                        <m:r>
                          <a:rPr lang="en-US" altLang="zh-CN" b="0" i="1" smtClean="0">
                            <a:latin typeface="Cambria Math" panose="02040503050406030204" pitchFamily="18" charset="0"/>
                          </a:rPr>
                          <m:t>𝑖</m:t>
                        </m:r>
                      </m:sub>
                    </m:sSub>
                    <m:r>
                      <a:rPr lang="zh-CN" altLang="en-US" b="0" i="1" smtClean="0">
                        <a:latin typeface="Cambria Math" panose="02040503050406030204" pitchFamily="18" charset="0"/>
                      </a:rPr>
                      <m:t> </m:t>
                    </m:r>
                  </m:oMath>
                </a14:m>
                <a:r>
                  <a:rPr lang="en-US" altLang="zh-CN" dirty="0"/>
                  <a:t>have</a:t>
                </a:r>
                <a:r>
                  <a:rPr lang="zh-CN" altLang="en-US" dirty="0"/>
                  <a:t> </a:t>
                </a:r>
                <a:r>
                  <a:rPr lang="en-US" altLang="zh-CN" dirty="0"/>
                  <a:t>the</a:t>
                </a:r>
                <a:r>
                  <a:rPr lang="zh-CN" altLang="en-US" dirty="0"/>
                  <a:t> </a:t>
                </a:r>
                <a:r>
                  <a:rPr lang="en-US" altLang="zh-CN" dirty="0"/>
                  <a:t>same</a:t>
                </a:r>
                <a:r>
                  <a:rPr lang="zh-CN" altLang="en-US" dirty="0"/>
                  <a:t> </a:t>
                </a:r>
                <a:r>
                  <a:rPr lang="en-CA" dirty="0"/>
                  <a:t>probability density function (PDF)</a:t>
                </a:r>
                <a:r>
                  <a:rPr lang="en-US" altLang="zh-CN" dirty="0"/>
                  <a:t>,</a:t>
                </a:r>
                <a:r>
                  <a:rPr lang="zh-CN" altLang="en-US" dirty="0"/>
                  <a:t> </a:t>
                </a:r>
                <a:r>
                  <a:rPr lang="en-US" altLang="zh-CN" dirty="0"/>
                  <a:t>which</a:t>
                </a:r>
                <a:r>
                  <a:rPr lang="zh-CN" altLang="en-US" dirty="0"/>
                  <a:t> </a:t>
                </a:r>
                <a:r>
                  <a:rPr lang="en-US" altLang="zh-CN" dirty="0"/>
                  <a:t>means</a:t>
                </a:r>
                <a:r>
                  <a:rPr lang="zh-CN" altLang="en-US" dirty="0"/>
                  <a:t> </a:t>
                </a:r>
                <a:r>
                  <a:rPr lang="en-US" altLang="zh-CN" dirty="0"/>
                  <a:t>the</a:t>
                </a:r>
                <a:r>
                  <a:rPr lang="zh-CN" altLang="en-US" dirty="0"/>
                  <a:t> </a:t>
                </a:r>
                <a:r>
                  <a:rPr lang="en-US" altLang="zh-CN" dirty="0"/>
                  <a:t>same</a:t>
                </a:r>
                <a:r>
                  <a:rPr lang="zh-CN" altLang="en-US" dirty="0"/>
                  <a:t> </a:t>
                </a:r>
                <a:r>
                  <a:rPr lang="en-US" altLang="zh-CN" dirty="0"/>
                  <a:t>variance</a:t>
                </a:r>
                <a:r>
                  <a:rPr lang="zh-CN" altLang="en-US" dirty="0"/>
                  <a:t> </a:t>
                </a:r>
                <a:r>
                  <a:rPr lang="en-US" altLang="zh-CN" dirty="0"/>
                  <a:t>(homoscedasticity)</a:t>
                </a:r>
                <a:endParaRPr lang="en-CA" dirty="0"/>
              </a:p>
              <a:p>
                <a:r>
                  <a:rPr lang="en-CA" dirty="0"/>
                  <a:t>Heteroscedasticity often means violations of assumptions. </a:t>
                </a:r>
              </a:p>
              <a:p>
                <a:r>
                  <a:rPr lang="en-CA" dirty="0"/>
                  <a:t>Result of Heteroscedasticity will be an inefficient estimator </a:t>
                </a:r>
              </a:p>
              <a:p>
                <a:pPr lvl="1"/>
                <a:r>
                  <a:rPr lang="en-US" altLang="zh-CN" dirty="0"/>
                  <a:t>Large</a:t>
                </a:r>
                <a:r>
                  <a:rPr lang="zh-CN" altLang="en-US" dirty="0"/>
                  <a:t> </a:t>
                </a:r>
                <a:r>
                  <a:rPr lang="en-US" altLang="zh-CN" dirty="0"/>
                  <a:t>SE</a:t>
                </a:r>
                <a:r>
                  <a:rPr lang="zh-CN" altLang="en-US" dirty="0"/>
                  <a:t> </a:t>
                </a:r>
                <a:r>
                  <a:rPr lang="en-US" altLang="zh-CN" dirty="0"/>
                  <a:t>of</a:t>
                </a:r>
                <a:r>
                  <a:rPr lang="zh-CN" altLang="en-US" dirty="0"/>
                  <a:t> </a:t>
                </a:r>
                <a:r>
                  <a:rPr lang="en-US" altLang="zh-CN" dirty="0"/>
                  <a:t>the</a:t>
                </a:r>
                <a:r>
                  <a:rPr lang="zh-CN" altLang="en-US" dirty="0"/>
                  <a:t> </a:t>
                </a:r>
                <a:r>
                  <a:rPr lang="en-US" altLang="zh-CN" dirty="0"/>
                  <a:t>estimator</a:t>
                </a:r>
                <a:endParaRPr lang="en-CA" dirty="0"/>
              </a:p>
              <a:p>
                <a:r>
                  <a:rPr lang="en-US" altLang="zh-CN" dirty="0"/>
                  <a:t>Reasons</a:t>
                </a:r>
                <a:r>
                  <a:rPr lang="zh-CN" altLang="en-US" dirty="0"/>
                  <a:t> </a:t>
                </a:r>
                <a:r>
                  <a:rPr lang="en-US" altLang="zh-CN" dirty="0"/>
                  <a:t>for</a:t>
                </a:r>
                <a:r>
                  <a:rPr lang="zh-CN" altLang="en-US" dirty="0"/>
                  <a:t> </a:t>
                </a:r>
                <a:r>
                  <a:rPr lang="en-US" altLang="zh-CN" dirty="0"/>
                  <a:t>heteroscedasticity</a:t>
                </a:r>
              </a:p>
              <a:p>
                <a:pPr lvl="1"/>
                <a:r>
                  <a:rPr lang="en-US" altLang="zh-CN" dirty="0"/>
                  <a:t>The</a:t>
                </a:r>
                <a:r>
                  <a:rPr lang="zh-CN" altLang="en-US" dirty="0"/>
                  <a:t> </a:t>
                </a:r>
                <a:r>
                  <a:rPr lang="en-US" altLang="zh-CN" dirty="0"/>
                  <a:t>sample</a:t>
                </a:r>
                <a:r>
                  <a:rPr lang="zh-CN" altLang="en-US" dirty="0"/>
                  <a:t> </a:t>
                </a:r>
                <a:r>
                  <a:rPr lang="en-US" altLang="zh-CN" dirty="0"/>
                  <a:t>size</a:t>
                </a:r>
                <a:r>
                  <a:rPr lang="zh-CN" altLang="en-US" dirty="0"/>
                  <a:t> </a:t>
                </a:r>
                <a:r>
                  <a:rPr lang="en-US" altLang="zh-CN" dirty="0"/>
                  <a:t>different</a:t>
                </a:r>
                <a:r>
                  <a:rPr lang="zh-CN" altLang="en-US" dirty="0"/>
                  <a:t> </a:t>
                </a:r>
                <a:r>
                  <a:rPr lang="en-US" altLang="zh-CN" dirty="0"/>
                  <a:t>for</a:t>
                </a:r>
                <a:r>
                  <a:rPr lang="zh-CN" altLang="en-US" dirty="0"/>
                  <a:t> </a:t>
                </a:r>
                <a:r>
                  <a:rPr lang="en-US" altLang="zh-CN" dirty="0"/>
                  <a:t>each</a:t>
                </a:r>
                <a:r>
                  <a:rPr lang="zh-CN" altLang="en-US" dirty="0"/>
                  <a:t> </a:t>
                </a:r>
                <a:r>
                  <a:rPr lang="en-US" altLang="zh-CN" dirty="0"/>
                  <a:t>Y</a:t>
                </a:r>
              </a:p>
              <a:p>
                <a:pPr lvl="1"/>
                <a:r>
                  <a:rPr lang="en-US" altLang="zh-CN" dirty="0"/>
                  <a:t>Variance</a:t>
                </a:r>
                <a:r>
                  <a:rPr lang="zh-CN" altLang="en-US" dirty="0"/>
                  <a:t> </a:t>
                </a:r>
                <a:r>
                  <a:rPr lang="en-US" altLang="zh-CN" dirty="0"/>
                  <a:t>or</a:t>
                </a:r>
                <a:r>
                  <a:rPr lang="zh-CN" altLang="en-US" dirty="0"/>
                  <a:t> </a:t>
                </a:r>
                <a:r>
                  <a:rPr lang="en-US" altLang="zh-CN" dirty="0"/>
                  <a:t>standard</a:t>
                </a:r>
                <a:r>
                  <a:rPr lang="zh-CN" altLang="en-US" dirty="0"/>
                  <a:t> </a:t>
                </a:r>
                <a:r>
                  <a:rPr lang="en-US" altLang="zh-CN" dirty="0"/>
                  <a:t>error</a:t>
                </a:r>
                <a:r>
                  <a:rPr lang="zh-CN" altLang="en-US" dirty="0"/>
                  <a:t> </a:t>
                </a:r>
                <a:r>
                  <a:rPr lang="en-US" altLang="zh-CN" dirty="0"/>
                  <a:t>is</a:t>
                </a:r>
                <a:r>
                  <a:rPr lang="zh-CN" altLang="en-US" dirty="0"/>
                  <a:t> </a:t>
                </a:r>
                <a:r>
                  <a:rPr lang="en-US" altLang="zh-CN" dirty="0"/>
                  <a:t>a</a:t>
                </a:r>
                <a:r>
                  <a:rPr lang="zh-CN" altLang="en-US" dirty="0"/>
                  <a:t> </a:t>
                </a:r>
                <a:r>
                  <a:rPr lang="en-US" altLang="zh-CN" dirty="0"/>
                  <a:t>constant</a:t>
                </a:r>
                <a:r>
                  <a:rPr lang="zh-CN" altLang="en-US" dirty="0"/>
                  <a:t> </a:t>
                </a:r>
                <a:r>
                  <a:rPr lang="en-US" altLang="zh-CN" dirty="0"/>
                  <a:t>percentage</a:t>
                </a:r>
                <a:r>
                  <a:rPr lang="zh-CN" altLang="en-US" dirty="0"/>
                  <a:t> </a:t>
                </a:r>
                <a:r>
                  <a:rPr lang="en-US" altLang="zh-CN" dirty="0"/>
                  <a:t>of</a:t>
                </a:r>
                <a:r>
                  <a:rPr lang="zh-CN" altLang="en-US" dirty="0"/>
                  <a:t> </a:t>
                </a:r>
                <a:r>
                  <a:rPr lang="en-US" altLang="zh-CN" dirty="0"/>
                  <a:t>the</a:t>
                </a:r>
                <a:r>
                  <a:rPr lang="zh-CN" altLang="en-US" dirty="0"/>
                  <a:t> </a:t>
                </a:r>
                <a:r>
                  <a:rPr lang="en-US" altLang="zh-CN" dirty="0"/>
                  <a:t>y-value</a:t>
                </a:r>
                <a:endParaRPr lang="en-CA" dirty="0"/>
              </a:p>
              <a:p>
                <a:pPr marL="457200" lvl="1" indent="0">
                  <a:buNone/>
                </a:pPr>
                <a:endParaRPr lang="en-US" altLang="zh-CN" dirty="0"/>
              </a:p>
            </p:txBody>
          </p:sp>
        </mc:Choice>
        <mc:Fallback xmlns="">
          <p:sp>
            <p:nvSpPr>
              <p:cNvPr id="7" name="Content Placeholder 6">
                <a:extLst>
                  <a:ext uri="{FF2B5EF4-FFF2-40B4-BE49-F238E27FC236}">
                    <a16:creationId xmlns:a16="http://schemas.microsoft.com/office/drawing/2014/main" id="{25724A03-9FFE-4DC2-BD58-6506F741B802}"/>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35652519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The scale location plot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16</a:t>
            </a:fld>
            <a:endParaRPr lang="en-US">
              <a:solidFill>
                <a:srgbClr val="FFFFFF"/>
              </a:solidFill>
            </a:endParaRPr>
          </a:p>
        </p:txBody>
      </p:sp>
      <p:pic>
        <p:nvPicPr>
          <p:cNvPr id="8" name="Content Placeholder 5" descr="Chart, scatter chart&#10;&#10;Description automatically generated">
            <a:extLst>
              <a:ext uri="{FF2B5EF4-FFF2-40B4-BE49-F238E27FC236}">
                <a16:creationId xmlns:a16="http://schemas.microsoft.com/office/drawing/2014/main" id="{C35B3412-7C23-4148-8B84-8F5CC3AB1728}"/>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1791" y="1507973"/>
            <a:ext cx="10348418" cy="5031093"/>
          </a:xfrm>
        </p:spPr>
      </p:pic>
    </p:spTree>
    <p:extLst>
      <p:ext uri="{BB962C8B-B14F-4D97-AF65-F5344CB8AC3E}">
        <p14:creationId xmlns:p14="http://schemas.microsoft.com/office/powerpoint/2010/main" val="31279011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The Breusch-Pagan Test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17</a:t>
            </a:fld>
            <a:endParaRPr lang="en-US">
              <a:solidFill>
                <a:srgbClr val="FFFFFF"/>
              </a:solidFill>
            </a:endParaRPr>
          </a:p>
        </p:txBody>
      </p:sp>
      <p:pic>
        <p:nvPicPr>
          <p:cNvPr id="6" name="Content Placeholder 5" descr="Text, letter&#10;&#10;Description automatically generated">
            <a:extLst>
              <a:ext uri="{FF2B5EF4-FFF2-40B4-BE49-F238E27FC236}">
                <a16:creationId xmlns:a16="http://schemas.microsoft.com/office/drawing/2014/main" id="{4607B341-3FEE-6B4A-BBC1-1C439B48A33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2437" y="1462087"/>
            <a:ext cx="9634019" cy="5259388"/>
          </a:xfrm>
        </p:spPr>
      </p:pic>
    </p:spTree>
    <p:extLst>
      <p:ext uri="{BB962C8B-B14F-4D97-AF65-F5344CB8AC3E}">
        <p14:creationId xmlns:p14="http://schemas.microsoft.com/office/powerpoint/2010/main" val="3675121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F897-C852-2A07-6091-7F82CC230C1A}"/>
              </a:ext>
            </a:extLst>
          </p:cNvPr>
          <p:cNvSpPr>
            <a:spLocks noGrp="1"/>
          </p:cNvSpPr>
          <p:nvPr>
            <p:ph type="title"/>
          </p:nvPr>
        </p:nvSpPr>
        <p:spPr/>
        <p:txBody>
          <a:bodyPr/>
          <a:lstStyle/>
          <a:p>
            <a:r>
              <a:rPr lang="en-US" b="1" dirty="0">
                <a:solidFill>
                  <a:schemeClr val="accent1"/>
                </a:solidFill>
              </a:rPr>
              <a:t>An example: more thorough fit </a:t>
            </a:r>
            <a:r>
              <a:rPr lang="en-US" dirty="0"/>
              <a:t>	</a:t>
            </a:r>
          </a:p>
        </p:txBody>
      </p:sp>
      <p:pic>
        <p:nvPicPr>
          <p:cNvPr id="5" name="Picture 4" descr="Graphical user interface, text, application, email&#10;&#10;Description automatically generated">
            <a:extLst>
              <a:ext uri="{FF2B5EF4-FFF2-40B4-BE49-F238E27FC236}">
                <a16:creationId xmlns:a16="http://schemas.microsoft.com/office/drawing/2014/main" id="{DA398BFD-B6AC-021A-FE2E-E39E62A8B3F6}"/>
              </a:ext>
            </a:extLst>
          </p:cNvPr>
          <p:cNvPicPr>
            <a:picLocks noChangeAspect="1"/>
          </p:cNvPicPr>
          <p:nvPr/>
        </p:nvPicPr>
        <p:blipFill>
          <a:blip r:embed="rId2"/>
          <a:stretch>
            <a:fillRect/>
          </a:stretch>
        </p:blipFill>
        <p:spPr>
          <a:xfrm>
            <a:off x="984250" y="1530350"/>
            <a:ext cx="6997700" cy="2222500"/>
          </a:xfrm>
          <a:prstGeom prst="rect">
            <a:avLst/>
          </a:prstGeom>
        </p:spPr>
      </p:pic>
      <p:pic>
        <p:nvPicPr>
          <p:cNvPr id="7" name="Picture 6" descr="Text&#10;&#10;Description automatically generated">
            <a:extLst>
              <a:ext uri="{FF2B5EF4-FFF2-40B4-BE49-F238E27FC236}">
                <a16:creationId xmlns:a16="http://schemas.microsoft.com/office/drawing/2014/main" id="{BEA32576-DFB8-1FAF-AB8A-6FAE0E77BE61}"/>
              </a:ext>
            </a:extLst>
          </p:cNvPr>
          <p:cNvPicPr>
            <a:picLocks noChangeAspect="1"/>
          </p:cNvPicPr>
          <p:nvPr/>
        </p:nvPicPr>
        <p:blipFill>
          <a:blip r:embed="rId3"/>
          <a:stretch>
            <a:fillRect/>
          </a:stretch>
        </p:blipFill>
        <p:spPr>
          <a:xfrm>
            <a:off x="984250" y="4235450"/>
            <a:ext cx="7518400" cy="1092200"/>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557DE724-F815-F2F6-CA44-B463F1AEA90D}"/>
              </a:ext>
            </a:extLst>
          </p:cNvPr>
          <p:cNvPicPr>
            <a:picLocks noChangeAspect="1"/>
          </p:cNvPicPr>
          <p:nvPr/>
        </p:nvPicPr>
        <p:blipFill>
          <a:blip r:embed="rId4"/>
          <a:stretch>
            <a:fillRect/>
          </a:stretch>
        </p:blipFill>
        <p:spPr>
          <a:xfrm>
            <a:off x="1035050" y="5156200"/>
            <a:ext cx="7467600" cy="1701800"/>
          </a:xfrm>
          <a:prstGeom prst="rect">
            <a:avLst/>
          </a:prstGeom>
        </p:spPr>
      </p:pic>
    </p:spTree>
    <p:extLst>
      <p:ext uri="{BB962C8B-B14F-4D97-AF65-F5344CB8AC3E}">
        <p14:creationId xmlns:p14="http://schemas.microsoft.com/office/powerpoint/2010/main" val="513708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How to deal with heteroscedasticity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19</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US" altLang="zh-CN" dirty="0"/>
              <a:t>If</a:t>
            </a:r>
            <a:r>
              <a:rPr lang="zh-CN" altLang="en-US" dirty="0"/>
              <a:t> </a:t>
            </a:r>
            <a:r>
              <a:rPr lang="en-US" altLang="zh-CN" dirty="0"/>
              <a:t>you</a:t>
            </a:r>
            <a:r>
              <a:rPr lang="zh-CN" altLang="en-US" dirty="0"/>
              <a:t> </a:t>
            </a:r>
            <a:r>
              <a:rPr lang="en-US" altLang="zh-CN" dirty="0"/>
              <a:t>know</a:t>
            </a:r>
            <a:r>
              <a:rPr lang="zh-CN" altLang="en-US" dirty="0"/>
              <a:t> </a:t>
            </a:r>
            <a:r>
              <a:rPr lang="en-US" altLang="zh-CN" dirty="0"/>
              <a:t>how</a:t>
            </a:r>
            <a:r>
              <a:rPr lang="zh-CN" altLang="en-US" dirty="0"/>
              <a:t> </a:t>
            </a:r>
            <a:r>
              <a:rPr lang="en-US" altLang="zh-CN" dirty="0"/>
              <a:t>the</a:t>
            </a:r>
            <a:r>
              <a:rPr lang="zh-CN" altLang="en-US" dirty="0"/>
              <a:t> </a:t>
            </a:r>
            <a:r>
              <a:rPr lang="en-US" altLang="zh-CN" dirty="0">
                <a:solidFill>
                  <a:srgbClr val="FF0000"/>
                </a:solidFill>
              </a:rPr>
              <a:t>variance</a:t>
            </a:r>
            <a:r>
              <a:rPr lang="zh-CN" altLang="en-US" dirty="0">
                <a:solidFill>
                  <a:srgbClr val="FF0000"/>
                </a:solidFill>
              </a:rPr>
              <a:t> </a:t>
            </a:r>
            <a:r>
              <a:rPr lang="en-US" altLang="zh-CN" dirty="0">
                <a:solidFill>
                  <a:srgbClr val="FF0000"/>
                </a:solidFill>
              </a:rPr>
              <a:t>changes</a:t>
            </a:r>
            <a:r>
              <a:rPr lang="zh-CN" altLang="en-US" dirty="0">
                <a:solidFill>
                  <a:srgbClr val="FF0000"/>
                </a:solidFill>
              </a:rPr>
              <a:t> </a:t>
            </a:r>
            <a:r>
              <a:rPr lang="en-US" altLang="zh-CN" dirty="0">
                <a:solidFill>
                  <a:srgbClr val="FF0000"/>
                </a:solidFill>
              </a:rPr>
              <a:t>with</a:t>
            </a:r>
            <a:r>
              <a:rPr lang="zh-CN" altLang="en-US" dirty="0">
                <a:solidFill>
                  <a:srgbClr val="FF0000"/>
                </a:solidFill>
              </a:rPr>
              <a:t> </a:t>
            </a:r>
            <a:r>
              <a:rPr lang="en-US" altLang="zh-CN" dirty="0">
                <a:solidFill>
                  <a:srgbClr val="FF0000"/>
                </a:solidFill>
              </a:rPr>
              <a:t>each</a:t>
            </a:r>
            <a:r>
              <a:rPr lang="zh-CN" altLang="en-US" dirty="0">
                <a:solidFill>
                  <a:srgbClr val="FF0000"/>
                </a:solidFill>
              </a:rPr>
              <a:t> </a:t>
            </a:r>
            <a:r>
              <a:rPr lang="en-CA" altLang="zh-CN" dirty="0">
                <a:solidFill>
                  <a:srgbClr val="FF0000"/>
                </a:solidFill>
              </a:rPr>
              <a:t>sample</a:t>
            </a:r>
            <a:endParaRPr lang="en-CA" altLang="zh-CN" baseline="-25000" dirty="0">
              <a:solidFill>
                <a:srgbClr val="FF0000"/>
              </a:solidFill>
            </a:endParaRPr>
          </a:p>
          <a:p>
            <a:pPr lvl="1"/>
            <a:r>
              <a:rPr lang="en-CA" dirty="0"/>
              <a:t>Weighted Least Square Regression</a:t>
            </a:r>
          </a:p>
          <a:p>
            <a:r>
              <a:rPr lang="en-CA" dirty="0"/>
              <a:t>If the variance has </a:t>
            </a:r>
            <a:r>
              <a:rPr lang="en-CA" dirty="0">
                <a:solidFill>
                  <a:srgbClr val="FF0000"/>
                </a:solidFill>
              </a:rPr>
              <a:t>unknown dependence </a:t>
            </a:r>
            <a:r>
              <a:rPr lang="en-CA" dirty="0"/>
              <a:t>on </a:t>
            </a:r>
            <a:r>
              <a:rPr lang="en-CA" dirty="0" err="1"/>
              <a:t>y</a:t>
            </a:r>
            <a:r>
              <a:rPr lang="en-CA" baseline="-25000" dirty="0" err="1"/>
              <a:t>i</a:t>
            </a:r>
            <a:endParaRPr lang="en-CA" baseline="-25000" dirty="0"/>
          </a:p>
          <a:p>
            <a:pPr lvl="1"/>
            <a:r>
              <a:rPr lang="en-CA" dirty="0"/>
              <a:t>Other regression methods (GMM, generalized method of moments estimation)</a:t>
            </a:r>
          </a:p>
          <a:p>
            <a:r>
              <a:rPr lang="en-CA" dirty="0"/>
              <a:t>If you know the </a:t>
            </a:r>
            <a:r>
              <a:rPr lang="en-CA" dirty="0">
                <a:solidFill>
                  <a:srgbClr val="FF0000"/>
                </a:solidFill>
              </a:rPr>
              <a:t>general trend of variance change</a:t>
            </a:r>
            <a:r>
              <a:rPr lang="en-CA" dirty="0"/>
              <a:t> with the predictor variable, then you can transform the data</a:t>
            </a:r>
          </a:p>
          <a:p>
            <a:pPr lvl="1"/>
            <a:r>
              <a:rPr lang="en-CA" dirty="0"/>
              <a:t>Log-transformation</a:t>
            </a:r>
          </a:p>
          <a:p>
            <a:pPr lvl="1"/>
            <a:r>
              <a:rPr lang="en-CA" dirty="0"/>
              <a:t>Box-Cox transformations</a:t>
            </a:r>
          </a:p>
          <a:p>
            <a:pPr lvl="1"/>
            <a:r>
              <a:rPr lang="en-CA" dirty="0">
                <a:solidFill>
                  <a:srgbClr val="00B050"/>
                </a:solidFill>
              </a:rPr>
              <a:t>These will be studied later… </a:t>
            </a:r>
          </a:p>
        </p:txBody>
      </p:sp>
    </p:spTree>
    <p:extLst>
      <p:ext uri="{BB962C8B-B14F-4D97-AF65-F5344CB8AC3E}">
        <p14:creationId xmlns:p14="http://schemas.microsoft.com/office/powerpoint/2010/main" val="2853404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60ECB79-755E-48F6-B0F4-E03BA4D0E9C4}"/>
              </a:ext>
            </a:extLst>
          </p:cNvPr>
          <p:cNvSpPr>
            <a:spLocks noGrp="1"/>
          </p:cNvSpPr>
          <p:nvPr>
            <p:ph type="sldNum" sz="quarter" idx="12"/>
          </p:nvPr>
        </p:nvSpPr>
        <p:spPr/>
        <p:txBody>
          <a:bodyPr/>
          <a:lstStyle/>
          <a:p>
            <a:fld id="{5C35FCF4-C3EF-BD43-82E0-05BC237DAD2A}" type="slidenum">
              <a:rPr lang="en-US" smtClean="0"/>
              <a:pPr/>
              <a:t>2</a:t>
            </a:fld>
            <a:endParaRPr lang="en-US" dirty="0"/>
          </a:p>
        </p:txBody>
      </p:sp>
      <p:sp>
        <p:nvSpPr>
          <p:cNvPr id="5" name="Title 1">
            <a:extLst>
              <a:ext uri="{FF2B5EF4-FFF2-40B4-BE49-F238E27FC236}">
                <a16:creationId xmlns:a16="http://schemas.microsoft.com/office/drawing/2014/main" id="{5C7DAFA7-25D2-4161-8C56-75BD65B2C88E}"/>
              </a:ext>
            </a:extLst>
          </p:cNvPr>
          <p:cNvSpPr>
            <a:spLocks noGrp="1"/>
          </p:cNvSpPr>
          <p:nvPr>
            <p:ph type="title"/>
          </p:nvPr>
        </p:nvSpPr>
        <p:spPr>
          <a:xfrm>
            <a:off x="534257" y="731009"/>
            <a:ext cx="10662034" cy="1033463"/>
          </a:xfrm>
        </p:spPr>
        <p:txBody>
          <a:bodyPr>
            <a:normAutofit fontScale="90000"/>
          </a:bodyPr>
          <a:lstStyle/>
          <a:p>
            <a:r>
              <a:rPr lang="en-CA" sz="4400" i="0" dirty="0">
                <a:solidFill>
                  <a:srgbClr val="0070C0"/>
                </a:solidFill>
                <a:effectLst/>
                <a:latin typeface="+mj-lt"/>
              </a:rPr>
              <a:t>MLR Part 4: Multiple Regression Diagnostics</a:t>
            </a:r>
            <a:br>
              <a:rPr lang="en-CA" sz="2400" b="0" i="0" dirty="0">
                <a:solidFill>
                  <a:srgbClr val="00008B"/>
                </a:solidFill>
                <a:effectLst/>
                <a:latin typeface="Helvetica Neue"/>
              </a:rPr>
            </a:br>
            <a:endParaRPr lang="en-CA" sz="4400" i="0" dirty="0">
              <a:solidFill>
                <a:srgbClr val="0070C0"/>
              </a:solidFill>
              <a:effectLst/>
              <a:latin typeface="+mj-lt"/>
            </a:endParaRPr>
          </a:p>
        </p:txBody>
      </p:sp>
      <p:pic>
        <p:nvPicPr>
          <p:cNvPr id="6" name="Picture 5">
            <a:extLst>
              <a:ext uri="{FF2B5EF4-FFF2-40B4-BE49-F238E27FC236}">
                <a16:creationId xmlns:a16="http://schemas.microsoft.com/office/drawing/2014/main" id="{B7AC07AD-6CC6-46A1-BFAA-BE14D7DBFBD5}"/>
              </a:ext>
            </a:extLst>
          </p:cNvPr>
          <p:cNvPicPr>
            <a:picLocks noChangeAspect="1"/>
          </p:cNvPicPr>
          <p:nvPr/>
        </p:nvPicPr>
        <p:blipFill>
          <a:blip r:embed="rId2"/>
          <a:stretch>
            <a:fillRect/>
          </a:stretch>
        </p:blipFill>
        <p:spPr>
          <a:xfrm>
            <a:off x="801461" y="1764472"/>
            <a:ext cx="10662034" cy="2455569"/>
          </a:xfrm>
          <a:prstGeom prst="rect">
            <a:avLst/>
          </a:prstGeom>
        </p:spPr>
      </p:pic>
    </p:spTree>
    <p:extLst>
      <p:ext uri="{BB962C8B-B14F-4D97-AF65-F5344CB8AC3E}">
        <p14:creationId xmlns:p14="http://schemas.microsoft.com/office/powerpoint/2010/main" val="713845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84C8D4D-0061-4C64-B003-798D8E23D34F}"/>
              </a:ext>
            </a:extLst>
          </p:cNvPr>
          <p:cNvSpPr>
            <a:spLocks noGrp="1"/>
          </p:cNvSpPr>
          <p:nvPr>
            <p:ph idx="1"/>
          </p:nvPr>
        </p:nvSpPr>
        <p:spPr>
          <a:xfrm>
            <a:off x="562628" y="1773195"/>
            <a:ext cx="11048242" cy="4115669"/>
          </a:xfrm>
        </p:spPr>
        <p:txBody>
          <a:bodyPr/>
          <a:lstStyle/>
          <a:p>
            <a:pPr marL="0" indent="0">
              <a:buNone/>
            </a:pPr>
            <a:r>
              <a:rPr lang="en-US" sz="2400" b="0" i="0" dirty="0">
                <a:solidFill>
                  <a:srgbClr val="333333"/>
                </a:solidFill>
                <a:effectLst/>
              </a:rPr>
              <a:t>From the clerical staff work hours, use residual plots to conduct a residual analysis of the data. Check Equal Variance Assumption by graphs and the Breusch-Pagan test. If you detect a trend, how would you like to transform the predictors in the model?</a:t>
            </a:r>
            <a:endParaRPr lang="en-CA" sz="2400" dirty="0"/>
          </a:p>
        </p:txBody>
      </p:sp>
      <p:sp>
        <p:nvSpPr>
          <p:cNvPr id="4" name="Slide Number Placeholder 3">
            <a:extLst>
              <a:ext uri="{FF2B5EF4-FFF2-40B4-BE49-F238E27FC236}">
                <a16:creationId xmlns:a16="http://schemas.microsoft.com/office/drawing/2014/main" id="{5EE842EF-2A0D-46F2-9BC6-F42164BE8265}"/>
              </a:ext>
            </a:extLst>
          </p:cNvPr>
          <p:cNvSpPr>
            <a:spLocks noGrp="1"/>
          </p:cNvSpPr>
          <p:nvPr>
            <p:ph type="sldNum" sz="quarter" idx="12"/>
          </p:nvPr>
        </p:nvSpPr>
        <p:spPr/>
        <p:txBody>
          <a:bodyPr/>
          <a:lstStyle/>
          <a:p>
            <a:fld id="{5C35FCF4-C3EF-BD43-82E0-05BC237DAD2A}" type="slidenum">
              <a:rPr lang="en-US" smtClean="0"/>
              <a:pPr/>
              <a:t>20</a:t>
            </a:fld>
            <a:endParaRPr lang="en-US" dirty="0"/>
          </a:p>
        </p:txBody>
      </p:sp>
      <p:sp>
        <p:nvSpPr>
          <p:cNvPr id="5" name="Title 2">
            <a:extLst>
              <a:ext uri="{FF2B5EF4-FFF2-40B4-BE49-F238E27FC236}">
                <a16:creationId xmlns:a16="http://schemas.microsoft.com/office/drawing/2014/main" id="{EB989006-9DEA-4416-8A0C-45D4DAE32650}"/>
              </a:ext>
            </a:extLst>
          </p:cNvPr>
          <p:cNvSpPr>
            <a:spLocks noGrp="1"/>
          </p:cNvSpPr>
          <p:nvPr>
            <p:ph type="title"/>
          </p:nvPr>
        </p:nvSpPr>
        <p:spPr>
          <a:xfrm>
            <a:off x="561975" y="463550"/>
            <a:ext cx="9725025" cy="1033463"/>
          </a:xfrm>
        </p:spPr>
        <p:txBody>
          <a:bodyPr>
            <a:normAutofit/>
          </a:bodyPr>
          <a:lstStyle/>
          <a:p>
            <a:pPr algn="ctr"/>
            <a:r>
              <a:rPr lang="en-CA" sz="4400" b="1" dirty="0">
                <a:solidFill>
                  <a:srgbClr val="0070C0"/>
                </a:solidFill>
                <a:latin typeface="+mj-lt"/>
              </a:rPr>
              <a:t>In-Class Practice Problem 17</a:t>
            </a:r>
          </a:p>
        </p:txBody>
      </p:sp>
    </p:spTree>
    <p:extLst>
      <p:ext uri="{BB962C8B-B14F-4D97-AF65-F5344CB8AC3E}">
        <p14:creationId xmlns:p14="http://schemas.microsoft.com/office/powerpoint/2010/main" val="10807517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b="1" dirty="0">
                <a:solidFill>
                  <a:schemeClr val="accent1"/>
                </a:solidFill>
              </a:rPr>
              <a:t>4. Normality</a:t>
            </a:r>
            <a:r>
              <a:rPr lang="zh-CN" altLang="en-US" b="1" dirty="0">
                <a:solidFill>
                  <a:schemeClr val="accent1"/>
                </a:solidFill>
              </a:rPr>
              <a:t> </a:t>
            </a:r>
            <a:r>
              <a:rPr lang="en-US" altLang="zh-CN" b="1" dirty="0">
                <a:solidFill>
                  <a:schemeClr val="accent1"/>
                </a:solidFill>
              </a:rPr>
              <a:t>Assumption</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21</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US" altLang="zh-CN" dirty="0"/>
              <a:t>Errors</a:t>
            </a:r>
            <a:r>
              <a:rPr lang="zh-CN" altLang="en-US" dirty="0"/>
              <a:t> </a:t>
            </a:r>
            <a:r>
              <a:rPr lang="en-US" altLang="zh-CN" dirty="0"/>
              <a:t>should</a:t>
            </a:r>
            <a:r>
              <a:rPr lang="zh-CN" altLang="en-US" dirty="0"/>
              <a:t> </a:t>
            </a:r>
            <a:r>
              <a:rPr lang="en-US" altLang="zh-CN" dirty="0"/>
              <a:t>be</a:t>
            </a:r>
            <a:r>
              <a:rPr lang="zh-CN" altLang="en-US" dirty="0"/>
              <a:t> </a:t>
            </a:r>
            <a:r>
              <a:rPr lang="en-US" altLang="zh-CN" dirty="0"/>
              <a:t>normally</a:t>
            </a:r>
            <a:r>
              <a:rPr lang="zh-CN" altLang="en-US" dirty="0"/>
              <a:t> </a:t>
            </a:r>
            <a:r>
              <a:rPr lang="en-US" altLang="zh-CN" dirty="0"/>
              <a:t>distributed.</a:t>
            </a:r>
            <a:endParaRPr lang="en-CA" altLang="zh-CN" dirty="0"/>
          </a:p>
          <a:p>
            <a:r>
              <a:rPr lang="en-US" altLang="zh-CN" dirty="0"/>
              <a:t>Histogram</a:t>
            </a:r>
          </a:p>
          <a:p>
            <a:r>
              <a:rPr lang="en-US" altLang="zh-CN" dirty="0"/>
              <a:t>Normal</a:t>
            </a:r>
            <a:r>
              <a:rPr lang="zh-CN" altLang="en-US" dirty="0"/>
              <a:t> </a:t>
            </a:r>
            <a:r>
              <a:rPr lang="en-US" altLang="zh-CN" dirty="0"/>
              <a:t>probability</a:t>
            </a:r>
            <a:r>
              <a:rPr lang="zh-CN" altLang="en-US" dirty="0"/>
              <a:t> </a:t>
            </a:r>
            <a:r>
              <a:rPr lang="en-US" altLang="zh-CN" dirty="0"/>
              <a:t>plot</a:t>
            </a:r>
          </a:p>
          <a:p>
            <a:r>
              <a:rPr lang="en-US" altLang="zh-CN" dirty="0"/>
              <a:t>Q-Q</a:t>
            </a:r>
            <a:r>
              <a:rPr lang="zh-CN" altLang="en-US" dirty="0"/>
              <a:t> </a:t>
            </a:r>
            <a:r>
              <a:rPr lang="en-US" altLang="zh-CN" dirty="0"/>
              <a:t>plot</a:t>
            </a:r>
          </a:p>
          <a:p>
            <a:r>
              <a:rPr lang="en-US" altLang="zh-CN" dirty="0"/>
              <a:t>Kolmogorov-Smirnov</a:t>
            </a:r>
            <a:r>
              <a:rPr lang="zh-CN" altLang="en-US" dirty="0"/>
              <a:t> </a:t>
            </a:r>
            <a:r>
              <a:rPr lang="en-US" altLang="zh-CN" dirty="0"/>
              <a:t>test</a:t>
            </a:r>
          </a:p>
          <a:p>
            <a:r>
              <a:rPr lang="en-US" altLang="zh-CN" dirty="0"/>
              <a:t>Shapiro-Wilk</a:t>
            </a:r>
            <a:r>
              <a:rPr lang="zh-CN" altLang="en-US" dirty="0"/>
              <a:t> </a:t>
            </a:r>
            <a:r>
              <a:rPr lang="en-US" altLang="zh-CN" dirty="0"/>
              <a:t>test</a:t>
            </a:r>
            <a:endParaRPr lang="en-CA" dirty="0"/>
          </a:p>
        </p:txBody>
      </p:sp>
    </p:spTree>
    <p:extLst>
      <p:ext uri="{BB962C8B-B14F-4D97-AF65-F5344CB8AC3E}">
        <p14:creationId xmlns:p14="http://schemas.microsoft.com/office/powerpoint/2010/main" val="2446154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Skewness &amp; Kurtosis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22</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Skewness is a measure of symmetry, or more precisely, the lack of symmetry</a:t>
            </a:r>
          </a:p>
          <a:p>
            <a:r>
              <a:rPr lang="en-CA" dirty="0"/>
              <a:t>Kurtosis is a measure of whether the data are heavy-tailed or light-tailed relative to a normal distribution. </a:t>
            </a:r>
          </a:p>
          <a:p>
            <a:pPr lvl="1"/>
            <a:r>
              <a:rPr lang="en-CA" dirty="0"/>
              <a:t>Data sets with high kurtosis tend to have heavy tails, or outliers. </a:t>
            </a:r>
          </a:p>
          <a:p>
            <a:pPr lvl="1"/>
            <a:r>
              <a:rPr lang="en-CA" dirty="0"/>
              <a:t>Data sets with low kurtosis tend to have light tails, or lack of outliers. </a:t>
            </a:r>
          </a:p>
          <a:p>
            <a:r>
              <a:rPr lang="en-CA" dirty="0"/>
              <a:t>The histogram is an effective graphical technique for showing both the skewness and kurtosis of data set.</a:t>
            </a:r>
          </a:p>
          <a:p>
            <a:endParaRPr lang="en-CA" dirty="0"/>
          </a:p>
        </p:txBody>
      </p:sp>
    </p:spTree>
    <p:extLst>
      <p:ext uri="{BB962C8B-B14F-4D97-AF65-F5344CB8AC3E}">
        <p14:creationId xmlns:p14="http://schemas.microsoft.com/office/powerpoint/2010/main" val="2959704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52F1E-18A0-65D7-0B7A-6023EB21350D}"/>
              </a:ext>
            </a:extLst>
          </p:cNvPr>
          <p:cNvSpPr>
            <a:spLocks noGrp="1"/>
          </p:cNvSpPr>
          <p:nvPr>
            <p:ph type="title"/>
          </p:nvPr>
        </p:nvSpPr>
        <p:spPr>
          <a:xfrm>
            <a:off x="744071" y="365125"/>
            <a:ext cx="10511117" cy="1325563"/>
          </a:xfrm>
        </p:spPr>
        <p:txBody>
          <a:bodyPr/>
          <a:lstStyle/>
          <a:p>
            <a:r>
              <a:rPr lang="en-US" b="1" dirty="0">
                <a:solidFill>
                  <a:schemeClr val="accent1"/>
                </a:solidFill>
              </a:rPr>
              <a:t>Histogram</a:t>
            </a:r>
            <a:r>
              <a:rPr lang="en-US" dirty="0"/>
              <a:t> </a:t>
            </a:r>
          </a:p>
        </p:txBody>
      </p:sp>
      <p:pic>
        <p:nvPicPr>
          <p:cNvPr id="4" name="Picture 3" descr="Chart, histogram&#10;&#10;Description automatically generated">
            <a:extLst>
              <a:ext uri="{FF2B5EF4-FFF2-40B4-BE49-F238E27FC236}">
                <a16:creationId xmlns:a16="http://schemas.microsoft.com/office/drawing/2014/main" id="{EB868783-6175-9486-DDD6-6334B69C0066}"/>
              </a:ext>
            </a:extLst>
          </p:cNvPr>
          <p:cNvPicPr>
            <a:picLocks noChangeAspect="1"/>
          </p:cNvPicPr>
          <p:nvPr/>
        </p:nvPicPr>
        <p:blipFill>
          <a:blip r:embed="rId2"/>
          <a:stretch>
            <a:fillRect/>
          </a:stretch>
        </p:blipFill>
        <p:spPr>
          <a:xfrm>
            <a:off x="2366232" y="1690688"/>
            <a:ext cx="5442027" cy="4698283"/>
          </a:xfrm>
          <a:prstGeom prst="rect">
            <a:avLst/>
          </a:prstGeom>
        </p:spPr>
      </p:pic>
    </p:spTree>
    <p:extLst>
      <p:ext uri="{BB962C8B-B14F-4D97-AF65-F5344CB8AC3E}">
        <p14:creationId xmlns:p14="http://schemas.microsoft.com/office/powerpoint/2010/main" val="12496028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365125"/>
            <a:ext cx="10515600" cy="1144361"/>
          </a:xfrm>
        </p:spPr>
        <p:txBody>
          <a:bodyPr/>
          <a:lstStyle/>
          <a:p>
            <a:pPr algn="ctr"/>
            <a:r>
              <a:rPr lang="en-CA" b="1" dirty="0">
                <a:solidFill>
                  <a:schemeClr val="accent1"/>
                </a:solidFill>
              </a:rPr>
              <a:t>Normal Probability Plot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24</a:t>
            </a:fld>
            <a:endParaRPr lang="en-US">
              <a:solidFill>
                <a:srgbClr val="FFFFFF"/>
              </a:solidFill>
            </a:endParaRPr>
          </a:p>
        </p:txBody>
      </p:sp>
      <p:pic>
        <p:nvPicPr>
          <p:cNvPr id="11" name="Content Placeholder 10" descr="Chart, line chart&#10;&#10;Description automatically generated">
            <a:extLst>
              <a:ext uri="{FF2B5EF4-FFF2-40B4-BE49-F238E27FC236}">
                <a16:creationId xmlns:a16="http://schemas.microsoft.com/office/drawing/2014/main" id="{BE7111F1-574F-4648-ACE4-402E82BFFD1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83457" y="1398555"/>
            <a:ext cx="5425086" cy="5322920"/>
          </a:xfrm>
        </p:spPr>
      </p:pic>
    </p:spTree>
    <p:extLst>
      <p:ext uri="{BB962C8B-B14F-4D97-AF65-F5344CB8AC3E}">
        <p14:creationId xmlns:p14="http://schemas.microsoft.com/office/powerpoint/2010/main" val="4038455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Shapiro Wilk Test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25</a:t>
            </a:fld>
            <a:endParaRPr lang="en-US">
              <a:solidFill>
                <a:srgbClr val="FFFFFF"/>
              </a:solidFill>
            </a:endParaRPr>
          </a:p>
        </p:txBody>
      </p:sp>
      <p:pic>
        <p:nvPicPr>
          <p:cNvPr id="9" name="Picture 8" descr="Graphical user interface, text&#10;&#10;Description automatically generated">
            <a:extLst>
              <a:ext uri="{FF2B5EF4-FFF2-40B4-BE49-F238E27FC236}">
                <a16:creationId xmlns:a16="http://schemas.microsoft.com/office/drawing/2014/main" id="{8DA2563A-8ED0-5CCA-BAF9-AF87A0B94097}"/>
              </a:ext>
            </a:extLst>
          </p:cNvPr>
          <p:cNvPicPr>
            <a:picLocks noChangeAspect="1"/>
          </p:cNvPicPr>
          <p:nvPr/>
        </p:nvPicPr>
        <p:blipFill>
          <a:blip r:embed="rId2"/>
          <a:stretch>
            <a:fillRect/>
          </a:stretch>
        </p:blipFill>
        <p:spPr>
          <a:xfrm>
            <a:off x="1800408" y="1690688"/>
            <a:ext cx="7501710" cy="4374446"/>
          </a:xfrm>
          <a:prstGeom prst="rect">
            <a:avLst/>
          </a:prstGeom>
        </p:spPr>
      </p:pic>
    </p:spTree>
    <p:extLst>
      <p:ext uri="{BB962C8B-B14F-4D97-AF65-F5344CB8AC3E}">
        <p14:creationId xmlns:p14="http://schemas.microsoft.com/office/powerpoint/2010/main" val="24398715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46E4484-6069-4AFD-8727-0BC54FF7C92B}"/>
              </a:ext>
            </a:extLst>
          </p:cNvPr>
          <p:cNvSpPr>
            <a:spLocks noGrp="1"/>
          </p:cNvSpPr>
          <p:nvPr>
            <p:ph idx="1"/>
          </p:nvPr>
        </p:nvSpPr>
        <p:spPr>
          <a:xfrm>
            <a:off x="562627" y="1773195"/>
            <a:ext cx="11118582" cy="4115669"/>
          </a:xfrm>
        </p:spPr>
        <p:txBody>
          <a:bodyPr/>
          <a:lstStyle/>
          <a:p>
            <a:pPr marL="0" indent="0">
              <a:buNone/>
            </a:pPr>
            <a:r>
              <a:rPr lang="en-US" sz="2400" b="0" i="0" dirty="0">
                <a:solidFill>
                  <a:srgbClr val="333333"/>
                </a:solidFill>
                <a:effectLst/>
              </a:rPr>
              <a:t>From the clerical staff work hours, use residual plots to conduct a residual analysis of the data. </a:t>
            </a:r>
            <a:r>
              <a:rPr lang="en-US" sz="2400" b="1" i="0" dirty="0">
                <a:solidFill>
                  <a:srgbClr val="333333"/>
                </a:solidFill>
                <a:effectLst/>
              </a:rPr>
              <a:t>Check Normality Assumption by graphs and the Shapiro-Wilk normality test</a:t>
            </a:r>
            <a:r>
              <a:rPr lang="en-US" sz="2400" b="0" i="0" dirty="0">
                <a:solidFill>
                  <a:srgbClr val="333333"/>
                </a:solidFill>
                <a:effectLst/>
              </a:rPr>
              <a:t>. If you detect a trend, how would you like to transform the predictors in the model?</a:t>
            </a:r>
            <a:endParaRPr lang="en-CA" sz="2400" dirty="0"/>
          </a:p>
        </p:txBody>
      </p:sp>
      <p:sp>
        <p:nvSpPr>
          <p:cNvPr id="4" name="Slide Number Placeholder 3">
            <a:extLst>
              <a:ext uri="{FF2B5EF4-FFF2-40B4-BE49-F238E27FC236}">
                <a16:creationId xmlns:a16="http://schemas.microsoft.com/office/drawing/2014/main" id="{9A0BC4FA-A8FE-479E-B484-98C0B2DD4C53}"/>
              </a:ext>
            </a:extLst>
          </p:cNvPr>
          <p:cNvSpPr>
            <a:spLocks noGrp="1"/>
          </p:cNvSpPr>
          <p:nvPr>
            <p:ph type="sldNum" sz="quarter" idx="12"/>
          </p:nvPr>
        </p:nvSpPr>
        <p:spPr/>
        <p:txBody>
          <a:bodyPr/>
          <a:lstStyle/>
          <a:p>
            <a:fld id="{5C35FCF4-C3EF-BD43-82E0-05BC237DAD2A}" type="slidenum">
              <a:rPr lang="en-US" smtClean="0"/>
              <a:pPr/>
              <a:t>26</a:t>
            </a:fld>
            <a:endParaRPr lang="en-US" dirty="0"/>
          </a:p>
        </p:txBody>
      </p:sp>
      <p:sp>
        <p:nvSpPr>
          <p:cNvPr id="5" name="Title 2">
            <a:extLst>
              <a:ext uri="{FF2B5EF4-FFF2-40B4-BE49-F238E27FC236}">
                <a16:creationId xmlns:a16="http://schemas.microsoft.com/office/drawing/2014/main" id="{21A9937A-C8F6-4038-BDC4-6685423D6341}"/>
              </a:ext>
            </a:extLst>
          </p:cNvPr>
          <p:cNvSpPr>
            <a:spLocks noGrp="1"/>
          </p:cNvSpPr>
          <p:nvPr>
            <p:ph type="title"/>
          </p:nvPr>
        </p:nvSpPr>
        <p:spPr>
          <a:xfrm>
            <a:off x="561975" y="463550"/>
            <a:ext cx="9725025" cy="1033463"/>
          </a:xfrm>
        </p:spPr>
        <p:txBody>
          <a:bodyPr>
            <a:normAutofit/>
          </a:bodyPr>
          <a:lstStyle/>
          <a:p>
            <a:pPr algn="ctr"/>
            <a:r>
              <a:rPr lang="en-CA" sz="4400" b="1" dirty="0">
                <a:solidFill>
                  <a:srgbClr val="0070C0"/>
                </a:solidFill>
                <a:latin typeface="+mj-lt"/>
              </a:rPr>
              <a:t>In-Class Practice Problem 18</a:t>
            </a:r>
          </a:p>
        </p:txBody>
      </p:sp>
    </p:spTree>
    <p:extLst>
      <p:ext uri="{BB962C8B-B14F-4D97-AF65-F5344CB8AC3E}">
        <p14:creationId xmlns:p14="http://schemas.microsoft.com/office/powerpoint/2010/main" val="2194079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B9D0AE7-9FE0-421B-B6DA-AD912B469F10}"/>
              </a:ext>
            </a:extLst>
          </p:cNvPr>
          <p:cNvSpPr>
            <a:spLocks noGrp="1"/>
          </p:cNvSpPr>
          <p:nvPr>
            <p:ph type="sldNum" sz="quarter" idx="12"/>
          </p:nvPr>
        </p:nvSpPr>
        <p:spPr/>
        <p:txBody>
          <a:bodyPr/>
          <a:lstStyle/>
          <a:p>
            <a:fld id="{5C35FCF4-C3EF-BD43-82E0-05BC237DAD2A}" type="slidenum">
              <a:rPr lang="en-US" smtClean="0"/>
              <a:pPr/>
              <a:t>27</a:t>
            </a:fld>
            <a:endParaRPr lang="en-US" dirty="0"/>
          </a:p>
        </p:txBody>
      </p:sp>
      <p:pic>
        <p:nvPicPr>
          <p:cNvPr id="5" name="Picture 4">
            <a:extLst>
              <a:ext uri="{FF2B5EF4-FFF2-40B4-BE49-F238E27FC236}">
                <a16:creationId xmlns:a16="http://schemas.microsoft.com/office/drawing/2014/main" id="{007540E0-27BA-4955-839E-B731AEB67269}"/>
              </a:ext>
            </a:extLst>
          </p:cNvPr>
          <p:cNvPicPr>
            <a:picLocks noChangeAspect="1"/>
          </p:cNvPicPr>
          <p:nvPr/>
        </p:nvPicPr>
        <p:blipFill>
          <a:blip r:embed="rId2"/>
          <a:stretch>
            <a:fillRect/>
          </a:stretch>
        </p:blipFill>
        <p:spPr>
          <a:xfrm>
            <a:off x="406957" y="2137137"/>
            <a:ext cx="10297886" cy="1824807"/>
          </a:xfrm>
          <a:prstGeom prst="rect">
            <a:avLst/>
          </a:prstGeom>
        </p:spPr>
      </p:pic>
      <p:sp>
        <p:nvSpPr>
          <p:cNvPr id="6" name="Title 1">
            <a:extLst>
              <a:ext uri="{FF2B5EF4-FFF2-40B4-BE49-F238E27FC236}">
                <a16:creationId xmlns:a16="http://schemas.microsoft.com/office/drawing/2014/main" id="{2FE25B86-3AF5-4816-AF4A-B58C00DC4C07}"/>
              </a:ext>
            </a:extLst>
          </p:cNvPr>
          <p:cNvSpPr>
            <a:spLocks noGrp="1"/>
          </p:cNvSpPr>
          <p:nvPr>
            <p:ph type="title"/>
          </p:nvPr>
        </p:nvSpPr>
        <p:spPr>
          <a:xfrm>
            <a:off x="512386" y="685031"/>
            <a:ext cx="9724372" cy="1033398"/>
          </a:xfrm>
        </p:spPr>
        <p:txBody>
          <a:bodyPr>
            <a:normAutofit/>
          </a:bodyPr>
          <a:lstStyle/>
          <a:p>
            <a:r>
              <a:rPr lang="en-CA" sz="5300" i="0" dirty="0">
                <a:solidFill>
                  <a:srgbClr val="0070C0"/>
                </a:solidFill>
                <a:effectLst/>
                <a:latin typeface="+mj-lt"/>
              </a:rPr>
              <a:t>Normality Assumption(Cont.)</a:t>
            </a:r>
            <a:endParaRPr lang="en-CA" dirty="0"/>
          </a:p>
        </p:txBody>
      </p:sp>
      <p:sp>
        <p:nvSpPr>
          <p:cNvPr id="9" name="TextBox 8">
            <a:extLst>
              <a:ext uri="{FF2B5EF4-FFF2-40B4-BE49-F238E27FC236}">
                <a16:creationId xmlns:a16="http://schemas.microsoft.com/office/drawing/2014/main" id="{251A713C-3EAB-4316-9D4C-E53EA6F37BDB}"/>
              </a:ext>
            </a:extLst>
          </p:cNvPr>
          <p:cNvSpPr txBox="1"/>
          <p:nvPr/>
        </p:nvSpPr>
        <p:spPr>
          <a:xfrm>
            <a:off x="602900" y="5225367"/>
            <a:ext cx="10721592" cy="830997"/>
          </a:xfrm>
          <a:prstGeom prst="rect">
            <a:avLst/>
          </a:prstGeom>
          <a:noFill/>
        </p:spPr>
        <p:txBody>
          <a:bodyPr wrap="square">
            <a:spAutoFit/>
          </a:bodyPr>
          <a:lstStyle/>
          <a:p>
            <a:r>
              <a:rPr lang="en-US" sz="1200" i="1" dirty="0" err="1">
                <a:solidFill>
                  <a:srgbClr val="333333"/>
                </a:solidFill>
                <a:latin typeface="Helvetica Neue"/>
              </a:rPr>
              <a:t>ggplot</a:t>
            </a:r>
            <a:r>
              <a:rPr lang="en-US" sz="1200" i="1" dirty="0">
                <a:solidFill>
                  <a:srgbClr val="333333"/>
                </a:solidFill>
                <a:latin typeface="Helvetica Neue"/>
              </a:rPr>
              <a:t>() : plot a graph</a:t>
            </a:r>
            <a:endParaRPr lang="en-US" sz="1200" b="0" i="1" dirty="0">
              <a:solidFill>
                <a:srgbClr val="333333"/>
              </a:solidFill>
              <a:effectLst/>
              <a:latin typeface="Helvetica Neue"/>
            </a:endParaRPr>
          </a:p>
          <a:p>
            <a:r>
              <a:rPr lang="en-US" sz="1200" b="0" i="1" dirty="0" err="1">
                <a:solidFill>
                  <a:srgbClr val="333333"/>
                </a:solidFill>
                <a:effectLst/>
                <a:latin typeface="Helvetica Neue"/>
              </a:rPr>
              <a:t>stat_qq</a:t>
            </a:r>
            <a:r>
              <a:rPr lang="en-US" sz="1200" b="0" i="1" dirty="0">
                <a:solidFill>
                  <a:srgbClr val="333333"/>
                </a:solidFill>
                <a:effectLst/>
                <a:latin typeface="Helvetica Neue"/>
              </a:rPr>
              <a:t>() : produce quantile-quantile plots </a:t>
            </a:r>
          </a:p>
          <a:p>
            <a:r>
              <a:rPr lang="en-US" sz="1200" b="0" i="1" dirty="0" err="1">
                <a:solidFill>
                  <a:srgbClr val="333333"/>
                </a:solidFill>
                <a:effectLst/>
                <a:latin typeface="Helvetica Neue"/>
              </a:rPr>
              <a:t>stat_qq_line</a:t>
            </a:r>
            <a:r>
              <a:rPr lang="en-US" sz="1200" b="0" i="1" dirty="0">
                <a:solidFill>
                  <a:srgbClr val="333333"/>
                </a:solidFill>
                <a:effectLst/>
                <a:latin typeface="Helvetica Neue"/>
              </a:rPr>
              <a:t>() : compute the slope and intercept of the line connecting the points at specified quartiles of the theoretical and sample distributions</a:t>
            </a:r>
          </a:p>
          <a:p>
            <a:r>
              <a:rPr lang="en-US" sz="1200" i="1" dirty="0" err="1">
                <a:solidFill>
                  <a:srgbClr val="333333"/>
                </a:solidFill>
                <a:latin typeface="Helvetica Neue"/>
              </a:rPr>
              <a:t>shapiro.test</a:t>
            </a:r>
            <a:r>
              <a:rPr lang="en-US" sz="1200" i="1" dirty="0">
                <a:solidFill>
                  <a:srgbClr val="333333"/>
                </a:solidFill>
                <a:latin typeface="Helvetica Neue"/>
              </a:rPr>
              <a:t>() :</a:t>
            </a:r>
            <a:r>
              <a:rPr lang="en-US" sz="1200" b="0" i="1" dirty="0">
                <a:solidFill>
                  <a:srgbClr val="333333"/>
                </a:solidFill>
                <a:effectLst/>
                <a:latin typeface="Helvetica Neue"/>
              </a:rPr>
              <a:t> to perform the Shapiro-Wilk test</a:t>
            </a:r>
            <a:endParaRPr lang="en-CA" sz="1200" i="1" dirty="0"/>
          </a:p>
        </p:txBody>
      </p:sp>
      <p:pic>
        <p:nvPicPr>
          <p:cNvPr id="13" name="Picture 12">
            <a:extLst>
              <a:ext uri="{FF2B5EF4-FFF2-40B4-BE49-F238E27FC236}">
                <a16:creationId xmlns:a16="http://schemas.microsoft.com/office/drawing/2014/main" id="{34CC9EF0-E824-4844-819B-42D4385AF5A0}"/>
              </a:ext>
            </a:extLst>
          </p:cNvPr>
          <p:cNvPicPr>
            <a:picLocks noChangeAspect="1"/>
          </p:cNvPicPr>
          <p:nvPr/>
        </p:nvPicPr>
        <p:blipFill>
          <a:blip r:embed="rId3"/>
          <a:stretch>
            <a:fillRect/>
          </a:stretch>
        </p:blipFill>
        <p:spPr>
          <a:xfrm>
            <a:off x="636985" y="4898336"/>
            <a:ext cx="745745" cy="297641"/>
          </a:xfrm>
          <a:prstGeom prst="rect">
            <a:avLst/>
          </a:prstGeom>
        </p:spPr>
      </p:pic>
    </p:spTree>
    <p:extLst>
      <p:ext uri="{BB962C8B-B14F-4D97-AF65-F5344CB8AC3E}">
        <p14:creationId xmlns:p14="http://schemas.microsoft.com/office/powerpoint/2010/main" val="6022522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Kolmogorov-Smirnov test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28</a:t>
            </a:fld>
            <a:endParaRPr lang="en-US">
              <a:solidFill>
                <a:srgbClr val="FFFFFF"/>
              </a:solidFill>
            </a:endParaRPr>
          </a:p>
        </p:txBody>
      </p:sp>
      <p:pic>
        <p:nvPicPr>
          <p:cNvPr id="11" name="Content Placeholder 10" descr="Chart, line chart&#10;&#10;Description automatically generated">
            <a:extLst>
              <a:ext uri="{FF2B5EF4-FFF2-40B4-BE49-F238E27FC236}">
                <a16:creationId xmlns:a16="http://schemas.microsoft.com/office/drawing/2014/main" id="{2D17B723-DD6D-584C-975A-0A2648F7B7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763" y="1690688"/>
            <a:ext cx="4101158" cy="4351338"/>
          </a:xfrm>
        </p:spPr>
      </p:pic>
      <p:pic>
        <p:nvPicPr>
          <p:cNvPr id="6" name="Picture 5" descr="Graphical user interface, text, application&#10;&#10;Description automatically generated">
            <a:extLst>
              <a:ext uri="{FF2B5EF4-FFF2-40B4-BE49-F238E27FC236}">
                <a16:creationId xmlns:a16="http://schemas.microsoft.com/office/drawing/2014/main" id="{594F254F-0BBB-F9F1-D7FA-AB5EAB6EA4DB}"/>
              </a:ext>
            </a:extLst>
          </p:cNvPr>
          <p:cNvPicPr>
            <a:picLocks noChangeAspect="1"/>
          </p:cNvPicPr>
          <p:nvPr/>
        </p:nvPicPr>
        <p:blipFill>
          <a:blip r:embed="rId3"/>
          <a:stretch>
            <a:fillRect/>
          </a:stretch>
        </p:blipFill>
        <p:spPr>
          <a:xfrm>
            <a:off x="4834823" y="1799687"/>
            <a:ext cx="7357177" cy="2662006"/>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4267FDC3-7587-CB07-3254-14D8FB296409}"/>
              </a:ext>
            </a:extLst>
          </p:cNvPr>
          <p:cNvPicPr>
            <a:picLocks noChangeAspect="1"/>
          </p:cNvPicPr>
          <p:nvPr/>
        </p:nvPicPr>
        <p:blipFill>
          <a:blip r:embed="rId4"/>
          <a:stretch>
            <a:fillRect/>
          </a:stretch>
        </p:blipFill>
        <p:spPr>
          <a:xfrm>
            <a:off x="4834823" y="4782827"/>
            <a:ext cx="3001116" cy="848446"/>
          </a:xfrm>
          <a:prstGeom prst="rect">
            <a:avLst/>
          </a:prstGeom>
        </p:spPr>
      </p:pic>
    </p:spTree>
    <p:extLst>
      <p:ext uri="{BB962C8B-B14F-4D97-AF65-F5344CB8AC3E}">
        <p14:creationId xmlns:p14="http://schemas.microsoft.com/office/powerpoint/2010/main" val="7655444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01579-D0E0-AAD6-CFC4-2C4FE8E107D0}"/>
              </a:ext>
            </a:extLst>
          </p:cNvPr>
          <p:cNvSpPr>
            <a:spLocks noGrp="1"/>
          </p:cNvSpPr>
          <p:nvPr>
            <p:ph type="title"/>
          </p:nvPr>
        </p:nvSpPr>
        <p:spPr/>
        <p:txBody>
          <a:bodyPr/>
          <a:lstStyle/>
          <a:p>
            <a:r>
              <a:rPr lang="en-US" b="1" dirty="0">
                <a:solidFill>
                  <a:schemeClr val="accent1"/>
                </a:solidFill>
              </a:rPr>
              <a:t>Differences </a:t>
            </a:r>
          </a:p>
        </p:txBody>
      </p:sp>
      <p:sp>
        <p:nvSpPr>
          <p:cNvPr id="4" name="Content Placeholder 6">
            <a:extLst>
              <a:ext uri="{FF2B5EF4-FFF2-40B4-BE49-F238E27FC236}">
                <a16:creationId xmlns:a16="http://schemas.microsoft.com/office/drawing/2014/main" id="{DD493909-3FF7-5907-A307-369764243067}"/>
              </a:ext>
            </a:extLst>
          </p:cNvPr>
          <p:cNvSpPr>
            <a:spLocks noGrp="1"/>
          </p:cNvSpPr>
          <p:nvPr>
            <p:ph idx="1"/>
          </p:nvPr>
        </p:nvSpPr>
        <p:spPr>
          <a:xfrm>
            <a:off x="838200" y="1825625"/>
            <a:ext cx="9359096" cy="4351338"/>
          </a:xfrm>
        </p:spPr>
        <p:txBody>
          <a:bodyPr>
            <a:normAutofit/>
          </a:bodyPr>
          <a:lstStyle/>
          <a:p>
            <a:r>
              <a:rPr lang="en-CA" sz="3600" dirty="0"/>
              <a:t>S-W test is a modification of the Kolmogorov-Smirnov (K-S test) and gives more weight to the tails of the distribution than does the K-S test. </a:t>
            </a:r>
          </a:p>
          <a:p>
            <a:r>
              <a:rPr lang="en-CA" sz="3600" dirty="0"/>
              <a:t>The K-S test is distribution free in the sense that the critical values do not depend on the specific distribution being tested.</a:t>
            </a:r>
          </a:p>
        </p:txBody>
      </p:sp>
    </p:spTree>
    <p:extLst>
      <p:ext uri="{BB962C8B-B14F-4D97-AF65-F5344CB8AC3E}">
        <p14:creationId xmlns:p14="http://schemas.microsoft.com/office/powerpoint/2010/main" val="16792959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21BFD-4597-4F67-B892-AFF5CD764956}"/>
              </a:ext>
            </a:extLst>
          </p:cNvPr>
          <p:cNvSpPr>
            <a:spLocks noGrp="1"/>
          </p:cNvSpPr>
          <p:nvPr>
            <p:ph type="sldNum" sz="quarter" idx="12"/>
          </p:nvPr>
        </p:nvSpPr>
        <p:spPr/>
        <p:txBody>
          <a:bodyPr/>
          <a:lstStyle/>
          <a:p>
            <a:fld id="{5C35FCF4-C3EF-BD43-82E0-05BC237DAD2A}" type="slidenum">
              <a:rPr lang="en-US" smtClean="0"/>
              <a:pPr/>
              <a:t>3</a:t>
            </a:fld>
            <a:endParaRPr lang="en-US" dirty="0"/>
          </a:p>
        </p:txBody>
      </p:sp>
      <p:sp>
        <p:nvSpPr>
          <p:cNvPr id="5" name="Title 1">
            <a:extLst>
              <a:ext uri="{FF2B5EF4-FFF2-40B4-BE49-F238E27FC236}">
                <a16:creationId xmlns:a16="http://schemas.microsoft.com/office/drawing/2014/main" id="{F1569E4D-2719-41A3-A069-1F1A8E45E18D}"/>
              </a:ext>
            </a:extLst>
          </p:cNvPr>
          <p:cNvSpPr>
            <a:spLocks noGrp="1"/>
          </p:cNvSpPr>
          <p:nvPr>
            <p:ph type="title"/>
          </p:nvPr>
        </p:nvSpPr>
        <p:spPr>
          <a:xfrm>
            <a:off x="534257" y="731009"/>
            <a:ext cx="10662034" cy="1033463"/>
          </a:xfrm>
        </p:spPr>
        <p:txBody>
          <a:bodyPr>
            <a:normAutofit fontScale="90000"/>
          </a:bodyPr>
          <a:lstStyle/>
          <a:p>
            <a:r>
              <a:rPr lang="en-CA" sz="5300" dirty="0">
                <a:solidFill>
                  <a:srgbClr val="0070C0"/>
                </a:solidFill>
                <a:latin typeface="+mj-lt"/>
              </a:rPr>
              <a:t>Assumptions</a:t>
            </a:r>
            <a:br>
              <a:rPr lang="en-CA" sz="2400" b="0" i="0" dirty="0">
                <a:solidFill>
                  <a:srgbClr val="00008B"/>
                </a:solidFill>
                <a:effectLst/>
                <a:latin typeface="Helvetica Neue"/>
              </a:rPr>
            </a:br>
            <a:endParaRPr lang="en-CA" sz="4400" i="0" dirty="0">
              <a:solidFill>
                <a:srgbClr val="0070C0"/>
              </a:solidFill>
              <a:effectLst/>
              <a:latin typeface="+mj-lt"/>
            </a:endParaRPr>
          </a:p>
        </p:txBody>
      </p:sp>
      <p:sp>
        <p:nvSpPr>
          <p:cNvPr id="6" name="Content Placeholder 2">
            <a:extLst>
              <a:ext uri="{FF2B5EF4-FFF2-40B4-BE49-F238E27FC236}">
                <a16:creationId xmlns:a16="http://schemas.microsoft.com/office/drawing/2014/main" id="{4B923257-3147-4DA3-898A-6CA8C77CB802}"/>
              </a:ext>
            </a:extLst>
          </p:cNvPr>
          <p:cNvSpPr>
            <a:spLocks noGrp="1"/>
          </p:cNvSpPr>
          <p:nvPr>
            <p:ph idx="1"/>
          </p:nvPr>
        </p:nvSpPr>
        <p:spPr>
          <a:xfrm>
            <a:off x="2023680" y="1764472"/>
            <a:ext cx="8336046" cy="4115669"/>
          </a:xfrm>
        </p:spPr>
        <p:txBody>
          <a:bodyPr>
            <a:normAutofit/>
          </a:bodyPr>
          <a:lstStyle/>
          <a:p>
            <a:pPr marL="457200" indent="-457200">
              <a:buAutoNum type="arabicPeriod"/>
            </a:pPr>
            <a:r>
              <a:rPr lang="en-CA" sz="3200" dirty="0"/>
              <a:t>Linearity Assumption</a:t>
            </a:r>
          </a:p>
          <a:p>
            <a:pPr marL="457200" indent="-457200">
              <a:buAutoNum type="arabicPeriod"/>
            </a:pPr>
            <a:r>
              <a:rPr lang="en-CA" sz="3200" dirty="0"/>
              <a:t> Independence Assumption</a:t>
            </a:r>
          </a:p>
          <a:p>
            <a:pPr marL="457200" indent="-457200">
              <a:buAutoNum type="arabicPeriod"/>
            </a:pPr>
            <a:r>
              <a:rPr lang="en-CA" sz="3200" dirty="0"/>
              <a:t> Equal Variance Assumption</a:t>
            </a:r>
          </a:p>
          <a:p>
            <a:pPr marL="457200" indent="-457200">
              <a:buAutoNum type="arabicPeriod"/>
            </a:pPr>
            <a:r>
              <a:rPr lang="en-CA" sz="3200" dirty="0"/>
              <a:t> Normality Assumption</a:t>
            </a:r>
          </a:p>
          <a:p>
            <a:pPr marL="457200" indent="-457200">
              <a:buAutoNum type="arabicPeriod"/>
            </a:pPr>
            <a:r>
              <a:rPr lang="en-CA" sz="3200" dirty="0"/>
              <a:t> Multicollinearity</a:t>
            </a:r>
          </a:p>
          <a:p>
            <a:pPr marL="457200" indent="-457200">
              <a:buAutoNum type="arabicPeriod"/>
            </a:pPr>
            <a:r>
              <a:rPr lang="en-CA" sz="3200" dirty="0"/>
              <a:t>Outlier</a:t>
            </a:r>
          </a:p>
        </p:txBody>
      </p:sp>
    </p:spTree>
    <p:extLst>
      <p:ext uri="{BB962C8B-B14F-4D97-AF65-F5344CB8AC3E}">
        <p14:creationId xmlns:p14="http://schemas.microsoft.com/office/powerpoint/2010/main" val="35297750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2944-1899-4BE1-90D0-8218277D7769}"/>
              </a:ext>
            </a:extLst>
          </p:cNvPr>
          <p:cNvSpPr>
            <a:spLocks noGrp="1"/>
          </p:cNvSpPr>
          <p:nvPr>
            <p:ph type="title"/>
          </p:nvPr>
        </p:nvSpPr>
        <p:spPr/>
        <p:txBody>
          <a:bodyPr>
            <a:normAutofit fontScale="90000"/>
          </a:bodyPr>
          <a:lstStyle/>
          <a:p>
            <a:r>
              <a:rPr lang="en-CA" sz="5300" i="0" dirty="0">
                <a:solidFill>
                  <a:srgbClr val="0070C0"/>
                </a:solidFill>
                <a:effectLst/>
                <a:latin typeface="+mj-lt"/>
              </a:rPr>
              <a:t>5. Multicollinearity</a:t>
            </a:r>
            <a:br>
              <a:rPr lang="en-CA" b="0" i="0" dirty="0">
                <a:solidFill>
                  <a:srgbClr val="00008B"/>
                </a:solidFill>
                <a:effectLst/>
                <a:latin typeface="Helvetica Neue"/>
              </a:rPr>
            </a:br>
            <a:endParaRPr lang="en-CA" dirty="0"/>
          </a:p>
        </p:txBody>
      </p:sp>
      <p:sp>
        <p:nvSpPr>
          <p:cNvPr id="4" name="Slide Number Placeholder 3">
            <a:extLst>
              <a:ext uri="{FF2B5EF4-FFF2-40B4-BE49-F238E27FC236}">
                <a16:creationId xmlns:a16="http://schemas.microsoft.com/office/drawing/2014/main" id="{FFE5EB27-B0E4-4E8B-BFB9-31B7119AB96E}"/>
              </a:ext>
            </a:extLst>
          </p:cNvPr>
          <p:cNvSpPr>
            <a:spLocks noGrp="1"/>
          </p:cNvSpPr>
          <p:nvPr>
            <p:ph type="sldNum" sz="quarter" idx="12"/>
          </p:nvPr>
        </p:nvSpPr>
        <p:spPr/>
        <p:txBody>
          <a:bodyPr/>
          <a:lstStyle/>
          <a:p>
            <a:fld id="{5C35FCF4-C3EF-BD43-82E0-05BC237DAD2A}" type="slidenum">
              <a:rPr lang="en-US" smtClean="0"/>
              <a:pPr/>
              <a:t>30</a:t>
            </a:fld>
            <a:endParaRPr lang="en-US" dirty="0"/>
          </a:p>
        </p:txBody>
      </p:sp>
      <p:sp>
        <p:nvSpPr>
          <p:cNvPr id="5" name="Rectangle 1">
            <a:extLst>
              <a:ext uri="{FF2B5EF4-FFF2-40B4-BE49-F238E27FC236}">
                <a16:creationId xmlns:a16="http://schemas.microsoft.com/office/drawing/2014/main" id="{41468799-5E1C-49E2-8345-663091D523EA}"/>
              </a:ext>
            </a:extLst>
          </p:cNvPr>
          <p:cNvSpPr>
            <a:spLocks noGrp="1" noChangeArrowheads="1"/>
          </p:cNvSpPr>
          <p:nvPr>
            <p:ph idx="1"/>
          </p:nvPr>
        </p:nvSpPr>
        <p:spPr bwMode="auto">
          <a:xfrm>
            <a:off x="358840" y="1414838"/>
            <a:ext cx="118331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rPr>
              <a:t>Often, two or more of the independent variables used in the model for E(Y) provide redundant information. </a:t>
            </a:r>
          </a:p>
          <a:p>
            <a:pPr marL="0" lvl="0" indent="0">
              <a:lnSpc>
                <a:spcPct val="100000"/>
              </a:lnSpc>
              <a:buClrTx/>
              <a:buNone/>
            </a:pPr>
            <a:r>
              <a:rPr kumimoji="0" lang="en-US" altLang="en-US" sz="2000" b="0" i="0" u="none" strike="noStrike" cap="none" normalizeH="0" baseline="0" dirty="0">
                <a:ln>
                  <a:noFill/>
                </a:ln>
                <a:solidFill>
                  <a:srgbClr val="333333"/>
                </a:solidFill>
                <a:effectLst/>
                <a:latin typeface="+mn-lt"/>
              </a:rPr>
              <a:t>That is, the independent variables will be correlated with each other. </a:t>
            </a:r>
            <a:r>
              <a:rPr lang="en-US" sz="2000" dirty="0">
                <a:latin typeface="+mn-lt"/>
              </a:rPr>
              <a:t> </a:t>
            </a:r>
            <a:r>
              <a:rPr lang="en-US" sz="2000" b="1" dirty="0">
                <a:latin typeface="+mn-lt"/>
              </a:rPr>
              <a:t>When the independent variables are (linearly) correlated, we say that multicollinearity exists.</a:t>
            </a:r>
            <a:r>
              <a:rPr lang="en-US" sz="2000" dirty="0">
                <a:latin typeface="+mn-lt"/>
              </a:rPr>
              <a:t> In practice, it is not uncommon to observe correlations among the independent variables. However, a few problems arise when serious multicollinearity is present in the regression analysis.</a:t>
            </a:r>
            <a:endParaRPr kumimoji="0" lang="en-US" altLang="en-US" sz="20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mn-lt"/>
            </a:endParaRPr>
          </a:p>
          <a:p>
            <a:pPr marL="0" indent="0">
              <a:buNone/>
            </a:pPr>
            <a:r>
              <a:rPr lang="en-US" sz="2000" b="1" dirty="0">
                <a:latin typeface="+mn-lt"/>
              </a:rPr>
              <a:t>What Problems Do Multicollinearity Cause?</a:t>
            </a:r>
          </a:p>
          <a:p>
            <a:pPr marL="0" indent="0">
              <a:buNone/>
            </a:pPr>
            <a:endParaRPr lang="en-US" sz="2000" dirty="0">
              <a:latin typeface="+mn-lt"/>
            </a:endParaRPr>
          </a:p>
          <a:p>
            <a:r>
              <a:rPr lang="en-US" sz="2000" dirty="0">
                <a:latin typeface="+mn-lt"/>
              </a:rPr>
              <a:t>The coefficient estimates can swing wildly based on which other independent variables are in the model. The coefficients become very sensitive to small changes in the model.</a:t>
            </a:r>
          </a:p>
          <a:p>
            <a:r>
              <a:rPr lang="en-US" sz="2000" dirty="0">
                <a:latin typeface="+mn-lt"/>
              </a:rPr>
              <a:t>Multicollinearity reduces the precision of the estimate coefficients, which weakens the statistical power of your regression model. You might not be able to trust the p-values to identify independent variables that are statistically significant.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772134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86A6-0D7C-F491-B6FC-669A520697F6}"/>
              </a:ext>
            </a:extLst>
          </p:cNvPr>
          <p:cNvSpPr>
            <a:spLocks noGrp="1"/>
          </p:cNvSpPr>
          <p:nvPr>
            <p:ph type="title"/>
          </p:nvPr>
        </p:nvSpPr>
        <p:spPr/>
        <p:txBody>
          <a:bodyPr/>
          <a:lstStyle/>
          <a:p>
            <a:r>
              <a:rPr lang="en-US" b="1" dirty="0">
                <a:solidFill>
                  <a:schemeClr val="accent1"/>
                </a:solidFill>
              </a:rPr>
              <a:t>An example:</a:t>
            </a:r>
            <a:endParaRPr lang="en-US" dirty="0"/>
          </a:p>
        </p:txBody>
      </p:sp>
      <p:pic>
        <p:nvPicPr>
          <p:cNvPr id="4" name="Picture 3" descr="Chart, scatter chart&#10;&#10;Description automatically generated">
            <a:extLst>
              <a:ext uri="{FF2B5EF4-FFF2-40B4-BE49-F238E27FC236}">
                <a16:creationId xmlns:a16="http://schemas.microsoft.com/office/drawing/2014/main" id="{658A3F71-626C-BBAB-2676-BA3B70F71322}"/>
              </a:ext>
            </a:extLst>
          </p:cNvPr>
          <p:cNvPicPr>
            <a:picLocks noChangeAspect="1"/>
          </p:cNvPicPr>
          <p:nvPr/>
        </p:nvPicPr>
        <p:blipFill>
          <a:blip r:embed="rId2"/>
          <a:stretch>
            <a:fillRect/>
          </a:stretch>
        </p:blipFill>
        <p:spPr>
          <a:xfrm>
            <a:off x="1725271" y="1939001"/>
            <a:ext cx="7772400" cy="4093609"/>
          </a:xfrm>
          <a:prstGeom prst="rect">
            <a:avLst/>
          </a:prstGeom>
        </p:spPr>
      </p:pic>
    </p:spTree>
    <p:extLst>
      <p:ext uri="{BB962C8B-B14F-4D97-AF65-F5344CB8AC3E}">
        <p14:creationId xmlns:p14="http://schemas.microsoft.com/office/powerpoint/2010/main" val="12892091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95C6C7-18E4-4E11-BEF7-05DC87E920B2}"/>
              </a:ext>
            </a:extLst>
          </p:cNvPr>
          <p:cNvSpPr>
            <a:spLocks noGrp="1"/>
          </p:cNvSpPr>
          <p:nvPr>
            <p:ph type="sldNum" sz="quarter" idx="12"/>
          </p:nvPr>
        </p:nvSpPr>
        <p:spPr/>
        <p:txBody>
          <a:bodyPr/>
          <a:lstStyle/>
          <a:p>
            <a:fld id="{5C35FCF4-C3EF-BD43-82E0-05BC237DAD2A}" type="slidenum">
              <a:rPr lang="en-US" smtClean="0"/>
              <a:pPr/>
              <a:t>32</a:t>
            </a:fld>
            <a:endParaRPr lang="en-US" dirty="0"/>
          </a:p>
        </p:txBody>
      </p:sp>
      <p:sp>
        <p:nvSpPr>
          <p:cNvPr id="5" name="Title 1">
            <a:extLst>
              <a:ext uri="{FF2B5EF4-FFF2-40B4-BE49-F238E27FC236}">
                <a16:creationId xmlns:a16="http://schemas.microsoft.com/office/drawing/2014/main" id="{396AF714-A6F9-4F3C-84D5-A281B86903FD}"/>
              </a:ext>
            </a:extLst>
          </p:cNvPr>
          <p:cNvSpPr>
            <a:spLocks noGrp="1"/>
          </p:cNvSpPr>
          <p:nvPr>
            <p:ph type="title"/>
          </p:nvPr>
        </p:nvSpPr>
        <p:spPr>
          <a:xfrm>
            <a:off x="708312" y="333295"/>
            <a:ext cx="9725025" cy="1809898"/>
          </a:xfrm>
        </p:spPr>
        <p:txBody>
          <a:bodyPr>
            <a:normAutofit fontScale="90000"/>
          </a:bodyPr>
          <a:lstStyle/>
          <a:p>
            <a:br>
              <a:rPr lang="en-US" sz="5300" dirty="0">
                <a:solidFill>
                  <a:srgbClr val="0070C0"/>
                </a:solidFill>
              </a:rPr>
            </a:br>
            <a:r>
              <a:rPr lang="en-US" sz="5300" dirty="0">
                <a:solidFill>
                  <a:srgbClr val="0070C0"/>
                </a:solidFill>
              </a:rPr>
              <a:t>Testing for Multicollinearity with Variance Inflation Factors (VIF)</a:t>
            </a:r>
            <a:br>
              <a:rPr lang="en-US" sz="5300" dirty="0">
                <a:solidFill>
                  <a:srgbClr val="0070C0"/>
                </a:solidFill>
              </a:rPr>
            </a:br>
            <a:br>
              <a:rPr lang="en-CA" b="0" i="0" dirty="0">
                <a:solidFill>
                  <a:srgbClr val="00008B"/>
                </a:solidFill>
                <a:effectLst/>
                <a:latin typeface="Helvetica Neue"/>
              </a:rPr>
            </a:br>
            <a:endParaRPr lang="en-CA" dirty="0"/>
          </a:p>
        </p:txBody>
      </p:sp>
      <p:pic>
        <p:nvPicPr>
          <p:cNvPr id="6" name="Picture 5">
            <a:extLst>
              <a:ext uri="{FF2B5EF4-FFF2-40B4-BE49-F238E27FC236}">
                <a16:creationId xmlns:a16="http://schemas.microsoft.com/office/drawing/2014/main" id="{D72B4ACD-65D2-4354-B96F-1269B348C596}"/>
              </a:ext>
            </a:extLst>
          </p:cNvPr>
          <p:cNvPicPr>
            <a:picLocks noChangeAspect="1"/>
          </p:cNvPicPr>
          <p:nvPr/>
        </p:nvPicPr>
        <p:blipFill>
          <a:blip r:embed="rId2"/>
          <a:stretch>
            <a:fillRect/>
          </a:stretch>
        </p:blipFill>
        <p:spPr>
          <a:xfrm>
            <a:off x="1051721" y="2035796"/>
            <a:ext cx="9619736" cy="1783724"/>
          </a:xfrm>
          <a:prstGeom prst="rect">
            <a:avLst/>
          </a:prstGeom>
        </p:spPr>
      </p:pic>
      <p:pic>
        <p:nvPicPr>
          <p:cNvPr id="7" name="Picture 6">
            <a:extLst>
              <a:ext uri="{FF2B5EF4-FFF2-40B4-BE49-F238E27FC236}">
                <a16:creationId xmlns:a16="http://schemas.microsoft.com/office/drawing/2014/main" id="{8733C73F-4D44-4F8C-8393-F2FB7394F9AD}"/>
              </a:ext>
            </a:extLst>
          </p:cNvPr>
          <p:cNvPicPr>
            <a:picLocks noChangeAspect="1"/>
          </p:cNvPicPr>
          <p:nvPr/>
        </p:nvPicPr>
        <p:blipFill>
          <a:blip r:embed="rId3"/>
          <a:stretch>
            <a:fillRect/>
          </a:stretch>
        </p:blipFill>
        <p:spPr>
          <a:xfrm>
            <a:off x="1410537" y="4070555"/>
            <a:ext cx="7673059" cy="2650920"/>
          </a:xfrm>
          <a:prstGeom prst="rect">
            <a:avLst/>
          </a:prstGeom>
        </p:spPr>
      </p:pic>
      <p:sp>
        <p:nvSpPr>
          <p:cNvPr id="2" name="Oval 1">
            <a:extLst>
              <a:ext uri="{FF2B5EF4-FFF2-40B4-BE49-F238E27FC236}">
                <a16:creationId xmlns:a16="http://schemas.microsoft.com/office/drawing/2014/main" id="{148FF1C9-32C2-7C9E-EA20-7C59078C3415}"/>
              </a:ext>
            </a:extLst>
          </p:cNvPr>
          <p:cNvSpPr/>
          <p:nvPr/>
        </p:nvSpPr>
        <p:spPr>
          <a:xfrm>
            <a:off x="6794339" y="3436425"/>
            <a:ext cx="370390" cy="289242"/>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53887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10;&#10;Description automatically generated">
            <a:extLst>
              <a:ext uri="{FF2B5EF4-FFF2-40B4-BE49-F238E27FC236}">
                <a16:creationId xmlns:a16="http://schemas.microsoft.com/office/drawing/2014/main" id="{6C3B4968-5245-1E4D-1E96-288103758493}"/>
              </a:ext>
            </a:extLst>
          </p:cNvPr>
          <p:cNvPicPr>
            <a:picLocks noChangeAspect="1"/>
          </p:cNvPicPr>
          <p:nvPr/>
        </p:nvPicPr>
        <p:blipFill>
          <a:blip r:embed="rId2"/>
          <a:stretch>
            <a:fillRect/>
          </a:stretch>
        </p:blipFill>
        <p:spPr>
          <a:xfrm>
            <a:off x="517589" y="1690688"/>
            <a:ext cx="7772400" cy="4960367"/>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DD99F646-9D1F-ED26-B3E2-E5AE19208544}"/>
              </a:ext>
            </a:extLst>
          </p:cNvPr>
          <p:cNvPicPr>
            <a:picLocks noChangeAspect="1"/>
          </p:cNvPicPr>
          <p:nvPr/>
        </p:nvPicPr>
        <p:blipFill>
          <a:blip r:embed="rId3"/>
          <a:stretch>
            <a:fillRect/>
          </a:stretch>
        </p:blipFill>
        <p:spPr>
          <a:xfrm>
            <a:off x="6622246" y="4375392"/>
            <a:ext cx="5276528" cy="1946680"/>
          </a:xfrm>
          <a:prstGeom prst="rect">
            <a:avLst/>
          </a:prstGeom>
        </p:spPr>
      </p:pic>
      <p:sp>
        <p:nvSpPr>
          <p:cNvPr id="13" name="Title 1">
            <a:extLst>
              <a:ext uri="{FF2B5EF4-FFF2-40B4-BE49-F238E27FC236}">
                <a16:creationId xmlns:a16="http://schemas.microsoft.com/office/drawing/2014/main" id="{3BCCF0BE-7906-EC9F-586C-215EAF2EA4CE}"/>
              </a:ext>
            </a:extLst>
          </p:cNvPr>
          <p:cNvSpPr>
            <a:spLocks noGrp="1"/>
          </p:cNvSpPr>
          <p:nvPr>
            <p:ph type="title"/>
          </p:nvPr>
        </p:nvSpPr>
        <p:spPr>
          <a:xfrm>
            <a:off x="838200" y="365125"/>
            <a:ext cx="10515600" cy="1325563"/>
          </a:xfrm>
        </p:spPr>
        <p:txBody>
          <a:bodyPr/>
          <a:lstStyle/>
          <a:p>
            <a:r>
              <a:rPr lang="en-US" b="1" dirty="0">
                <a:solidFill>
                  <a:schemeClr val="accent1"/>
                </a:solidFill>
              </a:rPr>
              <a:t>An example:</a:t>
            </a:r>
            <a:endParaRPr lang="en-US" dirty="0"/>
          </a:p>
        </p:txBody>
      </p:sp>
    </p:spTree>
    <p:extLst>
      <p:ext uri="{BB962C8B-B14F-4D97-AF65-F5344CB8AC3E}">
        <p14:creationId xmlns:p14="http://schemas.microsoft.com/office/powerpoint/2010/main" val="31806162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B9C9A5-1425-BC4D-00D3-07F55AF3A757}"/>
              </a:ext>
            </a:extLst>
          </p:cNvPr>
          <p:cNvSpPr>
            <a:spLocks noGrp="1"/>
          </p:cNvSpPr>
          <p:nvPr>
            <p:ph type="title"/>
          </p:nvPr>
        </p:nvSpPr>
        <p:spPr>
          <a:xfrm>
            <a:off x="838200" y="365125"/>
            <a:ext cx="10515600" cy="1325563"/>
          </a:xfrm>
        </p:spPr>
        <p:txBody>
          <a:bodyPr/>
          <a:lstStyle/>
          <a:p>
            <a:r>
              <a:rPr lang="en-US" b="1" dirty="0">
                <a:solidFill>
                  <a:schemeClr val="accent1"/>
                </a:solidFill>
              </a:rPr>
              <a:t>Another example:</a:t>
            </a:r>
            <a:endParaRPr lang="en-US" dirty="0"/>
          </a:p>
        </p:txBody>
      </p:sp>
      <p:pic>
        <p:nvPicPr>
          <p:cNvPr id="8" name="Picture 7" descr="Table&#10;&#10;Description automatically generated with medium confidence">
            <a:extLst>
              <a:ext uri="{FF2B5EF4-FFF2-40B4-BE49-F238E27FC236}">
                <a16:creationId xmlns:a16="http://schemas.microsoft.com/office/drawing/2014/main" id="{D0CE2FD6-EB2E-D774-5B8E-6E0F5BEBD590}"/>
              </a:ext>
            </a:extLst>
          </p:cNvPr>
          <p:cNvPicPr>
            <a:picLocks noChangeAspect="1"/>
          </p:cNvPicPr>
          <p:nvPr/>
        </p:nvPicPr>
        <p:blipFill>
          <a:blip r:embed="rId2"/>
          <a:stretch>
            <a:fillRect/>
          </a:stretch>
        </p:blipFill>
        <p:spPr>
          <a:xfrm>
            <a:off x="593543" y="1469985"/>
            <a:ext cx="5804704" cy="5301205"/>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1CD6AC60-12A1-AAE4-8C2B-E8F1D1F3C7A0}"/>
              </a:ext>
            </a:extLst>
          </p:cNvPr>
          <p:cNvPicPr>
            <a:picLocks noChangeAspect="1"/>
          </p:cNvPicPr>
          <p:nvPr/>
        </p:nvPicPr>
        <p:blipFill>
          <a:blip r:embed="rId3"/>
          <a:stretch>
            <a:fillRect/>
          </a:stretch>
        </p:blipFill>
        <p:spPr>
          <a:xfrm>
            <a:off x="6655567" y="1224676"/>
            <a:ext cx="4440912" cy="4988689"/>
          </a:xfrm>
          <a:prstGeom prst="rect">
            <a:avLst/>
          </a:prstGeom>
        </p:spPr>
      </p:pic>
    </p:spTree>
    <p:extLst>
      <p:ext uri="{BB962C8B-B14F-4D97-AF65-F5344CB8AC3E}">
        <p14:creationId xmlns:p14="http://schemas.microsoft.com/office/powerpoint/2010/main" val="6457305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07088D-F781-47EC-A3E2-9D71A9EA4AE0}"/>
              </a:ext>
            </a:extLst>
          </p:cNvPr>
          <p:cNvSpPr>
            <a:spLocks noGrp="1"/>
          </p:cNvSpPr>
          <p:nvPr>
            <p:ph type="sldNum" sz="quarter" idx="12"/>
          </p:nvPr>
        </p:nvSpPr>
        <p:spPr/>
        <p:txBody>
          <a:bodyPr/>
          <a:lstStyle/>
          <a:p>
            <a:fld id="{5C35FCF4-C3EF-BD43-82E0-05BC237DAD2A}" type="slidenum">
              <a:rPr lang="en-US" smtClean="0"/>
              <a:pPr/>
              <a:t>35</a:t>
            </a:fld>
            <a:endParaRPr lang="en-US" dirty="0"/>
          </a:p>
        </p:txBody>
      </p:sp>
      <p:sp>
        <p:nvSpPr>
          <p:cNvPr id="5" name="Title 2">
            <a:extLst>
              <a:ext uri="{FF2B5EF4-FFF2-40B4-BE49-F238E27FC236}">
                <a16:creationId xmlns:a16="http://schemas.microsoft.com/office/drawing/2014/main" id="{AFF773C9-48DA-444B-9C62-16BAC49E5893}"/>
              </a:ext>
            </a:extLst>
          </p:cNvPr>
          <p:cNvSpPr>
            <a:spLocks noGrp="1"/>
          </p:cNvSpPr>
          <p:nvPr>
            <p:ph type="title"/>
          </p:nvPr>
        </p:nvSpPr>
        <p:spPr>
          <a:xfrm>
            <a:off x="561975" y="463550"/>
            <a:ext cx="9725025" cy="1033463"/>
          </a:xfrm>
        </p:spPr>
        <p:txBody>
          <a:bodyPr>
            <a:normAutofit/>
          </a:bodyPr>
          <a:lstStyle/>
          <a:p>
            <a:pPr algn="ctr"/>
            <a:r>
              <a:rPr lang="en-CA" sz="4400" b="1" dirty="0">
                <a:solidFill>
                  <a:srgbClr val="0070C0"/>
                </a:solidFill>
                <a:latin typeface="+mj-lt"/>
              </a:rPr>
              <a:t>In-Class Practice Problem 19</a:t>
            </a:r>
          </a:p>
        </p:txBody>
      </p:sp>
      <p:sp>
        <p:nvSpPr>
          <p:cNvPr id="7" name="TextBox 6">
            <a:extLst>
              <a:ext uri="{FF2B5EF4-FFF2-40B4-BE49-F238E27FC236}">
                <a16:creationId xmlns:a16="http://schemas.microsoft.com/office/drawing/2014/main" id="{9831A7A5-5266-4F41-8DF3-4091DBA14B33}"/>
              </a:ext>
            </a:extLst>
          </p:cNvPr>
          <p:cNvSpPr txBox="1"/>
          <p:nvPr/>
        </p:nvSpPr>
        <p:spPr>
          <a:xfrm>
            <a:off x="1500972" y="5567681"/>
            <a:ext cx="10793185" cy="523220"/>
          </a:xfrm>
          <a:prstGeom prst="rect">
            <a:avLst/>
          </a:prstGeom>
          <a:noFill/>
        </p:spPr>
        <p:txBody>
          <a:bodyPr wrap="square">
            <a:spAutoFit/>
          </a:bodyPr>
          <a:lstStyle/>
          <a:p>
            <a:r>
              <a:rPr lang="en-US" sz="1400" i="1" dirty="0">
                <a:solidFill>
                  <a:srgbClr val="333333"/>
                </a:solidFill>
                <a:latin typeface="Helvetica Neue"/>
              </a:rPr>
              <a:t>pairs():produce a plot matrix, consisting of scatterplots for each variable combination of a data frame.</a:t>
            </a:r>
            <a:endParaRPr lang="en-US" sz="1400" b="0" i="1" dirty="0">
              <a:solidFill>
                <a:srgbClr val="333333"/>
              </a:solidFill>
              <a:effectLst/>
              <a:latin typeface="Helvetica Neue"/>
            </a:endParaRPr>
          </a:p>
          <a:p>
            <a:r>
              <a:rPr lang="en-US" sz="1400" b="0" i="1" dirty="0" err="1">
                <a:solidFill>
                  <a:srgbClr val="333333"/>
                </a:solidFill>
                <a:effectLst/>
                <a:latin typeface="Helvetica Neue"/>
              </a:rPr>
              <a:t>imcdiag</a:t>
            </a:r>
            <a:r>
              <a:rPr lang="en-US" sz="1400" b="0" i="1" dirty="0">
                <a:solidFill>
                  <a:srgbClr val="333333"/>
                </a:solidFill>
                <a:effectLst/>
                <a:latin typeface="Helvetica Neue"/>
              </a:rPr>
              <a:t>(x=,y=,method=“VIF”) : detects the existence of multicollinearity due to independent variables</a:t>
            </a:r>
            <a:endParaRPr lang="en-CA" sz="1400" dirty="0"/>
          </a:p>
        </p:txBody>
      </p:sp>
      <p:sp>
        <p:nvSpPr>
          <p:cNvPr id="9" name="TextBox 8">
            <a:extLst>
              <a:ext uri="{FF2B5EF4-FFF2-40B4-BE49-F238E27FC236}">
                <a16:creationId xmlns:a16="http://schemas.microsoft.com/office/drawing/2014/main" id="{B050D32B-2F2C-4F88-93ED-36BDB31DD5D6}"/>
              </a:ext>
            </a:extLst>
          </p:cNvPr>
          <p:cNvSpPr txBox="1"/>
          <p:nvPr/>
        </p:nvSpPr>
        <p:spPr>
          <a:xfrm>
            <a:off x="636815" y="1666610"/>
            <a:ext cx="10069704" cy="707886"/>
          </a:xfrm>
          <a:prstGeom prst="rect">
            <a:avLst/>
          </a:prstGeom>
          <a:noFill/>
        </p:spPr>
        <p:txBody>
          <a:bodyPr wrap="square">
            <a:spAutoFit/>
          </a:bodyPr>
          <a:lstStyle/>
          <a:p>
            <a:r>
              <a:rPr lang="en-US" sz="2000" b="0" i="0" dirty="0">
                <a:solidFill>
                  <a:srgbClr val="333333"/>
                </a:solidFill>
                <a:effectLst/>
                <a:latin typeface="Helvetica Neue"/>
              </a:rPr>
              <a:t>From the credit card example, check for Multicollinearity by scatter plots between independent predictors and VIF test . Note! consider only main effect predictors</a:t>
            </a:r>
            <a:endParaRPr lang="en-CA" sz="2000" dirty="0"/>
          </a:p>
        </p:txBody>
      </p:sp>
      <p:pic>
        <p:nvPicPr>
          <p:cNvPr id="11" name="Picture 10">
            <a:extLst>
              <a:ext uri="{FF2B5EF4-FFF2-40B4-BE49-F238E27FC236}">
                <a16:creationId xmlns:a16="http://schemas.microsoft.com/office/drawing/2014/main" id="{91C6120E-7951-43C6-A8BE-EABA98E1CA37}"/>
              </a:ext>
            </a:extLst>
          </p:cNvPr>
          <p:cNvPicPr>
            <a:picLocks noChangeAspect="1"/>
          </p:cNvPicPr>
          <p:nvPr/>
        </p:nvPicPr>
        <p:blipFill>
          <a:blip r:embed="rId2"/>
          <a:stretch>
            <a:fillRect/>
          </a:stretch>
        </p:blipFill>
        <p:spPr>
          <a:xfrm>
            <a:off x="1595521" y="5278044"/>
            <a:ext cx="886422" cy="353788"/>
          </a:xfrm>
          <a:prstGeom prst="rect">
            <a:avLst/>
          </a:prstGeom>
        </p:spPr>
      </p:pic>
    </p:spTree>
    <p:extLst>
      <p:ext uri="{BB962C8B-B14F-4D97-AF65-F5344CB8AC3E}">
        <p14:creationId xmlns:p14="http://schemas.microsoft.com/office/powerpoint/2010/main" val="39427751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Solutions for Multicollinearity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36</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b="1" dirty="0"/>
              <a:t>The first solution </a:t>
            </a:r>
            <a:r>
              <a:rPr lang="en-CA" dirty="0"/>
              <a:t>is to drop one of the problematic variables from the regression model. </a:t>
            </a:r>
          </a:p>
          <a:p>
            <a:r>
              <a:rPr lang="en-CA" b="1" dirty="0"/>
              <a:t>The second solution </a:t>
            </a:r>
            <a:r>
              <a:rPr lang="en-CA" dirty="0"/>
              <a:t>is to combine the collinear variables together into a single predictor. </a:t>
            </a:r>
          </a:p>
          <a:p>
            <a:endParaRPr lang="en-CA" dirty="0"/>
          </a:p>
          <a:p>
            <a:endParaRPr lang="en-CA" dirty="0"/>
          </a:p>
        </p:txBody>
      </p:sp>
    </p:spTree>
    <p:extLst>
      <p:ext uri="{BB962C8B-B14F-4D97-AF65-F5344CB8AC3E}">
        <p14:creationId xmlns:p14="http://schemas.microsoft.com/office/powerpoint/2010/main" val="23226155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661780C-5E68-0F68-3AF2-73388DEA9C9E}"/>
              </a:ext>
            </a:extLst>
          </p:cNvPr>
          <p:cNvSpPr>
            <a:spLocks noGrp="1"/>
          </p:cNvSpPr>
          <p:nvPr>
            <p:ph type="title"/>
          </p:nvPr>
        </p:nvSpPr>
        <p:spPr>
          <a:xfrm>
            <a:off x="757177" y="2766218"/>
            <a:ext cx="10515600" cy="1325563"/>
          </a:xfrm>
        </p:spPr>
        <p:txBody>
          <a:bodyPr>
            <a:normAutofit/>
          </a:bodyPr>
          <a:lstStyle/>
          <a:p>
            <a:pPr algn="ctr"/>
            <a:r>
              <a:rPr lang="en-CA" sz="4400" b="1" dirty="0">
                <a:solidFill>
                  <a:srgbClr val="0070C0"/>
                </a:solidFill>
                <a:latin typeface="+mj-lt"/>
              </a:rPr>
              <a:t>In-Class Practice Problem 20</a:t>
            </a:r>
          </a:p>
        </p:txBody>
      </p:sp>
    </p:spTree>
    <p:extLst>
      <p:ext uri="{BB962C8B-B14F-4D97-AF65-F5344CB8AC3E}">
        <p14:creationId xmlns:p14="http://schemas.microsoft.com/office/powerpoint/2010/main" val="37790466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6. Outlier (The effect on individual cases)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38</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Outlier: An outlying case is defined as a particular observation (𝑌,𝑋1,𝑋2,...𝑋𝑝) that differs from the majority of the cases in the data set. Potentially caused by a different mechanism (something might wrong)</a:t>
            </a:r>
          </a:p>
          <a:p>
            <a:r>
              <a:rPr lang="en-CA" dirty="0"/>
              <a:t>Possible causes of outliers</a:t>
            </a:r>
          </a:p>
          <a:p>
            <a:pPr lvl="1"/>
            <a:r>
              <a:rPr lang="en-CA" dirty="0"/>
              <a:t>Error in recording data (e.g. 28 to 82)</a:t>
            </a:r>
          </a:p>
          <a:p>
            <a:pPr lvl="1"/>
            <a:r>
              <a:rPr lang="en-CA" dirty="0"/>
              <a:t>Measurement process/tool problem</a:t>
            </a:r>
          </a:p>
          <a:p>
            <a:pPr lvl="1"/>
            <a:r>
              <a:rPr lang="en-CA" dirty="0"/>
              <a:t>Failure of the experimental process</a:t>
            </a:r>
          </a:p>
          <a:p>
            <a:r>
              <a:rPr lang="en-CA" dirty="0"/>
              <a:t>For non-robust statistics, outlier can ruin the analysis. (e.g. mean)</a:t>
            </a:r>
          </a:p>
          <a:p>
            <a:endParaRPr lang="en-CA" dirty="0"/>
          </a:p>
        </p:txBody>
      </p:sp>
    </p:spTree>
    <p:extLst>
      <p:ext uri="{BB962C8B-B14F-4D97-AF65-F5344CB8AC3E}">
        <p14:creationId xmlns:p14="http://schemas.microsoft.com/office/powerpoint/2010/main" val="15824458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b="1" dirty="0">
                <a:solidFill>
                  <a:schemeClr val="accent1"/>
                </a:solidFill>
              </a:rPr>
              <a:t>Several</a:t>
            </a:r>
            <a:r>
              <a:rPr lang="zh-CN" altLang="en-US" b="1" dirty="0">
                <a:solidFill>
                  <a:schemeClr val="accent1"/>
                </a:solidFill>
              </a:rPr>
              <a:t> </a:t>
            </a:r>
            <a:r>
              <a:rPr lang="en-US" altLang="zh-CN" b="1" dirty="0">
                <a:solidFill>
                  <a:schemeClr val="accent1"/>
                </a:solidFill>
              </a:rPr>
              <a:t>key</a:t>
            </a:r>
            <a:r>
              <a:rPr lang="zh-CN" altLang="en-US" b="1" dirty="0">
                <a:solidFill>
                  <a:schemeClr val="accent1"/>
                </a:solidFill>
              </a:rPr>
              <a:t> </a:t>
            </a:r>
            <a:r>
              <a:rPr lang="en-US" altLang="zh-CN" b="1" dirty="0">
                <a:solidFill>
                  <a:schemeClr val="accent1"/>
                </a:solidFill>
              </a:rPr>
              <a:t>concepts</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39</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US" altLang="zh-CN" b="1" dirty="0"/>
              <a:t>Outliers</a:t>
            </a:r>
            <a:r>
              <a:rPr lang="en-US" altLang="zh-CN" dirty="0"/>
              <a:t>: </a:t>
            </a:r>
            <a:r>
              <a:rPr lang="en-CA" dirty="0"/>
              <a:t>a point that falls far from the other data points.</a:t>
            </a:r>
            <a:endParaRPr lang="en-US" altLang="zh-CN" dirty="0"/>
          </a:p>
          <a:p>
            <a:r>
              <a:rPr lang="en-US" altLang="zh-CN" b="1" dirty="0"/>
              <a:t>Leverage:</a:t>
            </a:r>
            <a:r>
              <a:rPr lang="en-US" altLang="zh-CN" dirty="0"/>
              <a:t> </a:t>
            </a:r>
            <a:r>
              <a:rPr lang="en-CA" dirty="0"/>
              <a:t>High-leverage points are those observations, if any, made at extreme or outlying values of the </a:t>
            </a:r>
            <a:r>
              <a:rPr lang="en-CA" dirty="0">
                <a:solidFill>
                  <a:srgbClr val="FF0000"/>
                </a:solidFill>
              </a:rPr>
              <a:t>independent variables</a:t>
            </a:r>
            <a:endParaRPr lang="en-US" altLang="zh-CN" dirty="0">
              <a:solidFill>
                <a:srgbClr val="FF0000"/>
              </a:solidFill>
            </a:endParaRPr>
          </a:p>
          <a:p>
            <a:r>
              <a:rPr lang="en-US" altLang="zh-CN" b="1" dirty="0"/>
              <a:t>Influential</a:t>
            </a:r>
            <a:r>
              <a:rPr lang="en-US" altLang="zh-CN" dirty="0"/>
              <a:t>: If the </a:t>
            </a:r>
            <a:r>
              <a:rPr lang="en-US" altLang="zh-CN" b="1" dirty="0"/>
              <a:t>parameter</a:t>
            </a:r>
            <a:r>
              <a:rPr lang="en-US" altLang="zh-CN" dirty="0"/>
              <a:t> estimates </a:t>
            </a:r>
            <a:r>
              <a:rPr lang="en-US" altLang="zh-CN" dirty="0">
                <a:solidFill>
                  <a:srgbClr val="FF0000"/>
                </a:solidFill>
              </a:rPr>
              <a:t>change</a:t>
            </a:r>
            <a:r>
              <a:rPr lang="en-US" altLang="zh-CN" dirty="0"/>
              <a:t> dramatically when a point is removed, that point is influential</a:t>
            </a:r>
          </a:p>
          <a:p>
            <a:pPr lvl="1"/>
            <a:r>
              <a:rPr lang="en-CA" dirty="0"/>
              <a:t>How influential a point is, is a combination of how much leverage it has and how extreme it is in the y-direction.</a:t>
            </a:r>
          </a:p>
          <a:p>
            <a:pPr lvl="1"/>
            <a:endParaRPr lang="en-CA" dirty="0"/>
          </a:p>
        </p:txBody>
      </p:sp>
    </p:spTree>
    <p:extLst>
      <p:ext uri="{BB962C8B-B14F-4D97-AF65-F5344CB8AC3E}">
        <p14:creationId xmlns:p14="http://schemas.microsoft.com/office/powerpoint/2010/main" val="7628533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715D101-0D5E-4541-990C-45FB23684E64}"/>
              </a:ext>
            </a:extLst>
          </p:cNvPr>
          <p:cNvSpPr>
            <a:spLocks noGrp="1"/>
          </p:cNvSpPr>
          <p:nvPr>
            <p:ph idx="1"/>
          </p:nvPr>
        </p:nvSpPr>
        <p:spPr>
          <a:xfrm>
            <a:off x="627941" y="1243702"/>
            <a:ext cx="10827179" cy="4115669"/>
          </a:xfrm>
        </p:spPr>
        <p:txBody>
          <a:bodyPr/>
          <a:lstStyle/>
          <a:p>
            <a:pPr marL="0" indent="0">
              <a:buNone/>
            </a:pPr>
            <a:r>
              <a:rPr lang="en-US" sz="2000" b="0" i="0" dirty="0">
                <a:solidFill>
                  <a:srgbClr val="333333"/>
                </a:solidFill>
                <a:effectLst/>
              </a:rPr>
              <a:t>The linear regression model assumes that there is a straight-line relationship between the predictors and the response. If the true relationship is far from linear, then virtually all of the conclusions that we draw from the fit are suspect. In addition, the prediction accuracy of the model can be significantly reduced. </a:t>
            </a:r>
          </a:p>
          <a:p>
            <a:pPr marL="0" indent="0">
              <a:buNone/>
            </a:pPr>
            <a:endParaRPr lang="en-CA" sz="2400" dirty="0"/>
          </a:p>
        </p:txBody>
      </p:sp>
      <p:sp>
        <p:nvSpPr>
          <p:cNvPr id="4" name="Slide Number Placeholder 3">
            <a:extLst>
              <a:ext uri="{FF2B5EF4-FFF2-40B4-BE49-F238E27FC236}">
                <a16:creationId xmlns:a16="http://schemas.microsoft.com/office/drawing/2014/main" id="{35F3CDA6-95CB-4497-9EB6-CF9D9F7C9412}"/>
              </a:ext>
            </a:extLst>
          </p:cNvPr>
          <p:cNvSpPr>
            <a:spLocks noGrp="1"/>
          </p:cNvSpPr>
          <p:nvPr>
            <p:ph type="sldNum" sz="quarter" idx="12"/>
          </p:nvPr>
        </p:nvSpPr>
        <p:spPr/>
        <p:txBody>
          <a:bodyPr/>
          <a:lstStyle/>
          <a:p>
            <a:fld id="{5C35FCF4-C3EF-BD43-82E0-05BC237DAD2A}" type="slidenum">
              <a:rPr lang="en-US" smtClean="0"/>
              <a:pPr/>
              <a:t>4</a:t>
            </a:fld>
            <a:endParaRPr lang="en-US" dirty="0"/>
          </a:p>
        </p:txBody>
      </p:sp>
      <p:sp>
        <p:nvSpPr>
          <p:cNvPr id="5" name="Title 1">
            <a:extLst>
              <a:ext uri="{FF2B5EF4-FFF2-40B4-BE49-F238E27FC236}">
                <a16:creationId xmlns:a16="http://schemas.microsoft.com/office/drawing/2014/main" id="{EC3F1418-A808-4595-9773-F13735B0356E}"/>
              </a:ext>
            </a:extLst>
          </p:cNvPr>
          <p:cNvSpPr>
            <a:spLocks noGrp="1"/>
          </p:cNvSpPr>
          <p:nvPr>
            <p:ph type="title"/>
          </p:nvPr>
        </p:nvSpPr>
        <p:spPr>
          <a:xfrm>
            <a:off x="433774" y="465166"/>
            <a:ext cx="10662034" cy="1033463"/>
          </a:xfrm>
        </p:spPr>
        <p:txBody>
          <a:bodyPr>
            <a:normAutofit fontScale="90000"/>
          </a:bodyPr>
          <a:lstStyle/>
          <a:p>
            <a:r>
              <a:rPr lang="en-CA" sz="5300" dirty="0">
                <a:solidFill>
                  <a:srgbClr val="0070C0"/>
                </a:solidFill>
                <a:latin typeface="+mj-lt"/>
              </a:rPr>
              <a:t>1. Linearity Assumption</a:t>
            </a:r>
            <a:br>
              <a:rPr lang="en-CA" sz="2400" b="0" i="0" dirty="0">
                <a:solidFill>
                  <a:srgbClr val="00008B"/>
                </a:solidFill>
                <a:effectLst/>
                <a:latin typeface="Helvetica Neue"/>
              </a:rPr>
            </a:br>
            <a:endParaRPr lang="en-CA" sz="4400" i="0" dirty="0">
              <a:solidFill>
                <a:srgbClr val="0070C0"/>
              </a:solidFill>
              <a:effectLst/>
              <a:latin typeface="+mj-lt"/>
            </a:endParaRPr>
          </a:p>
        </p:txBody>
      </p:sp>
      <p:sp>
        <p:nvSpPr>
          <p:cNvPr id="8" name="Rectangle 2">
            <a:extLst>
              <a:ext uri="{FF2B5EF4-FFF2-40B4-BE49-F238E27FC236}">
                <a16:creationId xmlns:a16="http://schemas.microsoft.com/office/drawing/2014/main" id="{B7A4193F-0704-4D88-9A40-D46081D7D77E}"/>
              </a:ext>
            </a:extLst>
          </p:cNvPr>
          <p:cNvSpPr>
            <a:spLocks noChangeArrowheads="1"/>
          </p:cNvSpPr>
          <p:nvPr/>
        </p:nvSpPr>
        <p:spPr bwMode="auto">
          <a:xfrm>
            <a:off x="587748" y="2552023"/>
            <a:ext cx="1056835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rPr>
              <a:t>If the residual plot indicates that there are non-linear associations in the data, then a simple approach is to use non-linear transformations of the predictors, such as log(X), Sqrt(X), and X^2 in the regression model.</a:t>
            </a:r>
            <a:endParaRPr kumimoji="0" lang="en-US" altLang="en-US" sz="2800" b="0" i="0" u="none" strike="noStrike" cap="none" normalizeH="0" baseline="0" dirty="0">
              <a:ln>
                <a:noFill/>
              </a:ln>
              <a:solidFill>
                <a:schemeClr val="tx1"/>
              </a:solidFill>
              <a:effectLst/>
              <a:latin typeface="+mn-lt"/>
            </a:endParaRPr>
          </a:p>
        </p:txBody>
      </p:sp>
      <p:pic>
        <p:nvPicPr>
          <p:cNvPr id="9" name="Picture 8">
            <a:extLst>
              <a:ext uri="{FF2B5EF4-FFF2-40B4-BE49-F238E27FC236}">
                <a16:creationId xmlns:a16="http://schemas.microsoft.com/office/drawing/2014/main" id="{26CB1896-6675-421F-871D-B3C752731304}"/>
              </a:ext>
            </a:extLst>
          </p:cNvPr>
          <p:cNvPicPr>
            <a:picLocks noChangeAspect="1"/>
          </p:cNvPicPr>
          <p:nvPr/>
        </p:nvPicPr>
        <p:blipFill>
          <a:blip r:embed="rId2"/>
          <a:stretch>
            <a:fillRect/>
          </a:stretch>
        </p:blipFill>
        <p:spPr>
          <a:xfrm>
            <a:off x="3295642" y="3429000"/>
            <a:ext cx="5938074" cy="2800978"/>
          </a:xfrm>
          <a:prstGeom prst="rect">
            <a:avLst/>
          </a:prstGeom>
        </p:spPr>
      </p:pic>
    </p:spTree>
    <p:extLst>
      <p:ext uri="{BB962C8B-B14F-4D97-AF65-F5344CB8AC3E}">
        <p14:creationId xmlns:p14="http://schemas.microsoft.com/office/powerpoint/2010/main" val="12793282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Leverage &amp; influence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40</a:t>
            </a:fld>
            <a:endParaRPr lang="en-US">
              <a:solidFill>
                <a:srgbClr val="FFFFFF"/>
              </a:solidFill>
            </a:endParaRPr>
          </a:p>
        </p:txBody>
      </p:sp>
      <p:pic>
        <p:nvPicPr>
          <p:cNvPr id="5" name="Picture 4">
            <a:extLst>
              <a:ext uri="{FF2B5EF4-FFF2-40B4-BE49-F238E27FC236}">
                <a16:creationId xmlns:a16="http://schemas.microsoft.com/office/drawing/2014/main" id="{3C69A0B2-507E-2946-AF6E-ACAA88143DBF}"/>
              </a:ext>
            </a:extLst>
          </p:cNvPr>
          <p:cNvPicPr>
            <a:picLocks noChangeAspect="1"/>
          </p:cNvPicPr>
          <p:nvPr/>
        </p:nvPicPr>
        <p:blipFill>
          <a:blip r:embed="rId3"/>
          <a:stretch>
            <a:fillRect/>
          </a:stretch>
        </p:blipFill>
        <p:spPr>
          <a:xfrm>
            <a:off x="703754" y="1393409"/>
            <a:ext cx="5163646" cy="4962939"/>
          </a:xfrm>
          <a:prstGeom prst="rect">
            <a:avLst/>
          </a:prstGeom>
        </p:spPr>
      </p:pic>
      <p:pic>
        <p:nvPicPr>
          <p:cNvPr id="8" name="Picture 7">
            <a:extLst>
              <a:ext uri="{FF2B5EF4-FFF2-40B4-BE49-F238E27FC236}">
                <a16:creationId xmlns:a16="http://schemas.microsoft.com/office/drawing/2014/main" id="{B4524EBA-BE52-C445-98B9-0809953BA094}"/>
              </a:ext>
            </a:extLst>
          </p:cNvPr>
          <p:cNvPicPr>
            <a:picLocks noChangeAspect="1"/>
          </p:cNvPicPr>
          <p:nvPr/>
        </p:nvPicPr>
        <p:blipFill>
          <a:blip r:embed="rId4"/>
          <a:stretch>
            <a:fillRect/>
          </a:stretch>
        </p:blipFill>
        <p:spPr>
          <a:xfrm>
            <a:off x="6028777" y="1393409"/>
            <a:ext cx="5163646" cy="4962939"/>
          </a:xfrm>
          <a:prstGeom prst="rect">
            <a:avLst/>
          </a:prstGeom>
        </p:spPr>
      </p:pic>
      <p:sp>
        <p:nvSpPr>
          <p:cNvPr id="6" name="TextBox 5">
            <a:extLst>
              <a:ext uri="{FF2B5EF4-FFF2-40B4-BE49-F238E27FC236}">
                <a16:creationId xmlns:a16="http://schemas.microsoft.com/office/drawing/2014/main" id="{8DBABD0E-566A-2D49-80BE-3568D8C57F43}"/>
              </a:ext>
            </a:extLst>
          </p:cNvPr>
          <p:cNvSpPr txBox="1"/>
          <p:nvPr/>
        </p:nvSpPr>
        <p:spPr>
          <a:xfrm>
            <a:off x="1808440" y="1572181"/>
            <a:ext cx="3003258" cy="369332"/>
          </a:xfrm>
          <a:prstGeom prst="rect">
            <a:avLst/>
          </a:prstGeom>
          <a:noFill/>
        </p:spPr>
        <p:txBody>
          <a:bodyPr wrap="none" rtlCol="0">
            <a:spAutoFit/>
          </a:bodyPr>
          <a:lstStyle/>
          <a:p>
            <a:r>
              <a:rPr lang="en-US" dirty="0"/>
              <a:t>Low Leverage, some influence</a:t>
            </a:r>
          </a:p>
        </p:txBody>
      </p:sp>
      <p:sp>
        <p:nvSpPr>
          <p:cNvPr id="9" name="TextBox 8">
            <a:extLst>
              <a:ext uri="{FF2B5EF4-FFF2-40B4-BE49-F238E27FC236}">
                <a16:creationId xmlns:a16="http://schemas.microsoft.com/office/drawing/2014/main" id="{6AD80BE9-16CE-F04A-88E7-96A59A39B3DB}"/>
              </a:ext>
            </a:extLst>
          </p:cNvPr>
          <p:cNvSpPr txBox="1"/>
          <p:nvPr/>
        </p:nvSpPr>
        <p:spPr>
          <a:xfrm>
            <a:off x="7116417" y="1393409"/>
            <a:ext cx="2896755" cy="369332"/>
          </a:xfrm>
          <a:prstGeom prst="rect">
            <a:avLst/>
          </a:prstGeom>
          <a:noFill/>
        </p:spPr>
        <p:txBody>
          <a:bodyPr wrap="none" rtlCol="0">
            <a:spAutoFit/>
          </a:bodyPr>
          <a:lstStyle/>
          <a:p>
            <a:r>
              <a:rPr lang="en-US" dirty="0"/>
              <a:t>High leverage, high influence</a:t>
            </a:r>
          </a:p>
        </p:txBody>
      </p:sp>
    </p:spTree>
    <p:extLst>
      <p:ext uri="{BB962C8B-B14F-4D97-AF65-F5344CB8AC3E}">
        <p14:creationId xmlns:p14="http://schemas.microsoft.com/office/powerpoint/2010/main" val="25638550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Leverage &amp; influence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41</a:t>
            </a:fld>
            <a:endParaRPr lang="en-US" dirty="0">
              <a:solidFill>
                <a:srgbClr val="FFFFFF"/>
              </a:solidFill>
            </a:endParaRPr>
          </a:p>
        </p:txBody>
      </p:sp>
      <p:pic>
        <p:nvPicPr>
          <p:cNvPr id="6" name="Content Placeholder 4">
            <a:extLst>
              <a:ext uri="{FF2B5EF4-FFF2-40B4-BE49-F238E27FC236}">
                <a16:creationId xmlns:a16="http://schemas.microsoft.com/office/drawing/2014/main" id="{534AD953-D6C0-C345-8606-2FCCC72B2731}"/>
              </a:ext>
            </a:extLst>
          </p:cNvPr>
          <p:cNvPicPr>
            <a:picLocks noGrp="1" noChangeAspect="1"/>
          </p:cNvPicPr>
          <p:nvPr>
            <p:ph idx="1"/>
          </p:nvPr>
        </p:nvPicPr>
        <p:blipFill>
          <a:blip r:embed="rId3"/>
          <a:stretch>
            <a:fillRect/>
          </a:stretch>
        </p:blipFill>
        <p:spPr>
          <a:xfrm>
            <a:off x="902920" y="2296319"/>
            <a:ext cx="4366270" cy="4196556"/>
          </a:xfrm>
          <a:prstGeom prst="rect">
            <a:avLst/>
          </a:prstGeom>
        </p:spPr>
      </p:pic>
      <p:sp>
        <p:nvSpPr>
          <p:cNvPr id="8" name="TextBox 7">
            <a:extLst>
              <a:ext uri="{FF2B5EF4-FFF2-40B4-BE49-F238E27FC236}">
                <a16:creationId xmlns:a16="http://schemas.microsoft.com/office/drawing/2014/main" id="{A9F1B33D-C5E0-854C-AC9B-28F66EE9E706}"/>
              </a:ext>
            </a:extLst>
          </p:cNvPr>
          <p:cNvSpPr txBox="1"/>
          <p:nvPr/>
        </p:nvSpPr>
        <p:spPr>
          <a:xfrm>
            <a:off x="1431235" y="1931194"/>
            <a:ext cx="3794308" cy="461665"/>
          </a:xfrm>
          <a:prstGeom prst="rect">
            <a:avLst/>
          </a:prstGeom>
          <a:noFill/>
        </p:spPr>
        <p:txBody>
          <a:bodyPr wrap="none" rtlCol="0">
            <a:spAutoFit/>
          </a:bodyPr>
          <a:lstStyle/>
          <a:p>
            <a:r>
              <a:rPr lang="en-US" sz="2400" dirty="0"/>
              <a:t>High leverage, how influence</a:t>
            </a:r>
          </a:p>
        </p:txBody>
      </p:sp>
      <p:sp>
        <p:nvSpPr>
          <p:cNvPr id="5" name="Rectangle 4">
            <a:extLst>
              <a:ext uri="{FF2B5EF4-FFF2-40B4-BE49-F238E27FC236}">
                <a16:creationId xmlns:a16="http://schemas.microsoft.com/office/drawing/2014/main" id="{EAAD55D3-A86E-DF40-8915-725C14D51B37}"/>
              </a:ext>
            </a:extLst>
          </p:cNvPr>
          <p:cNvSpPr/>
          <p:nvPr/>
        </p:nvSpPr>
        <p:spPr>
          <a:xfrm>
            <a:off x="5592417" y="1931194"/>
            <a:ext cx="6467061" cy="3508653"/>
          </a:xfrm>
          <a:prstGeom prst="rect">
            <a:avLst/>
          </a:prstGeom>
        </p:spPr>
        <p:txBody>
          <a:bodyPr wrap="square">
            <a:spAutoFit/>
          </a:bodyPr>
          <a:lstStyle/>
          <a:p>
            <a:pPr marL="457200" indent="-457200">
              <a:spcBef>
                <a:spcPts val="1200"/>
              </a:spcBef>
              <a:buFont typeface="Arial" panose="020B0604020202020204" pitchFamily="34" charset="0"/>
              <a:buChar char="•"/>
            </a:pPr>
            <a:r>
              <a:rPr lang="en-CA" sz="3200" b="1" dirty="0"/>
              <a:t>What to do with influential point?</a:t>
            </a:r>
          </a:p>
          <a:p>
            <a:pPr marL="914400" lvl="1" indent="-457200">
              <a:spcBef>
                <a:spcPts val="1200"/>
              </a:spcBef>
              <a:buFont typeface="Arial" panose="020B0604020202020204" pitchFamily="34" charset="0"/>
              <a:buChar char="•"/>
            </a:pPr>
            <a:r>
              <a:rPr lang="en-CA" sz="3200" dirty="0"/>
              <a:t>Make sure the observation is correctly recorded.</a:t>
            </a:r>
          </a:p>
          <a:p>
            <a:pPr marL="914400" lvl="1" indent="-457200">
              <a:spcBef>
                <a:spcPts val="1200"/>
              </a:spcBef>
              <a:buFont typeface="Arial" panose="020B0604020202020204" pitchFamily="34" charset="0"/>
              <a:buChar char="•"/>
            </a:pPr>
            <a:r>
              <a:rPr lang="en-CA" sz="3200" dirty="0"/>
              <a:t>Do the conclusions change?</a:t>
            </a:r>
          </a:p>
          <a:p>
            <a:pPr marL="914400" lvl="1" indent="-457200">
              <a:spcBef>
                <a:spcPts val="1200"/>
              </a:spcBef>
              <a:buFont typeface="Arial" panose="020B0604020202020204" pitchFamily="34" charset="0"/>
              <a:buChar char="•"/>
            </a:pPr>
            <a:r>
              <a:rPr lang="en-CA" sz="3200" dirty="0"/>
              <a:t>Can we get more observations near that value of X? </a:t>
            </a:r>
          </a:p>
        </p:txBody>
      </p:sp>
    </p:spTree>
    <p:extLst>
      <p:ext uri="{BB962C8B-B14F-4D97-AF65-F5344CB8AC3E}">
        <p14:creationId xmlns:p14="http://schemas.microsoft.com/office/powerpoint/2010/main" val="778745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Numeric measures for leverage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42</a:t>
            </a:fld>
            <a:endParaRPr lang="en-US">
              <a:solidFill>
                <a:srgbClr val="FFFFFF"/>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550504"/>
                <a:ext cx="10515600" cy="542013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𝑖</m:t>
                                      </m:r>
                                    </m:sub>
                                  </m:sSub>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𝑋</m:t>
                                      </m:r>
                                    </m:e>
                                  </m:acc>
                                </m:e>
                              </m:d>
                            </m:e>
                            <m:sup>
                              <m:r>
                                <a:rPr lang="en-CA" b="0" i="1" smtClean="0">
                                  <a:latin typeface="Cambria Math" panose="02040503050406030204" pitchFamily="18" charset="0"/>
                                </a:rPr>
                                <m:t>2</m:t>
                              </m:r>
                            </m:sup>
                          </m:sSup>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𝑆𝑆</m:t>
                              </m:r>
                            </m:e>
                            <m:sub>
                              <m:r>
                                <a:rPr lang="en-CA" b="0" i="1" smtClean="0">
                                  <a:latin typeface="Cambria Math" panose="02040503050406030204" pitchFamily="18" charset="0"/>
                                </a:rPr>
                                <m:t>𝑋𝑋</m:t>
                              </m:r>
                            </m:sub>
                          </m:sSub>
                        </m:den>
                      </m:f>
                    </m:oMath>
                  </m:oMathPara>
                </a14:m>
                <a:endParaRPr lang="en-CA" dirty="0"/>
              </a:p>
              <a:p>
                <a:r>
                  <a:rPr lang="en-CA" dirty="0"/>
                  <a:t>Leverage values for multiple regression models are extremely difficult to calculate without the aid of a computer </a:t>
                </a:r>
              </a:p>
              <a:p>
                <a:r>
                  <a:rPr lang="en-CA" dirty="0"/>
                  <a:t>A good rule of thumb to identify an observation 𝑦</a:t>
                </a:r>
                <a:r>
                  <a:rPr lang="en-CA" baseline="-25000" dirty="0"/>
                  <a:t>𝑖</a:t>
                </a:r>
                <a:r>
                  <a:rPr lang="en-CA" dirty="0"/>
                  <a:t> as influential if its leverage value </a:t>
                </a:r>
                <a:r>
                  <a:rPr lang="en-CA" dirty="0" err="1"/>
                  <a:t>ℎ</a:t>
                </a:r>
                <a:r>
                  <a:rPr lang="en-CA" baseline="-25000" dirty="0"/>
                  <a:t>𝑖 </a:t>
                </a:r>
                <a:r>
                  <a:rPr lang="en-CA" dirty="0"/>
                  <a:t>is </a:t>
                </a:r>
              </a:p>
              <a:p>
                <a:endParaRPr lang="en-CA" dirty="0"/>
              </a:p>
              <a:p>
                <a:endParaRPr lang="en-CA" dirty="0"/>
              </a:p>
            </p:txBody>
          </p:sp>
        </mc:Choice>
        <mc:Fallback xmlns="">
          <p:sp>
            <p:nvSpPr>
              <p:cNvPr id="7" name="Content Placeholder 6">
                <a:extLst>
                  <a:ext uri="{FF2B5EF4-FFF2-40B4-BE49-F238E27FC236}">
                    <a16:creationId xmlns:a16="http://schemas.microsoft.com/office/drawing/2014/main" id="{25724A03-9FFE-4DC2-BD58-6506F741B802}"/>
                  </a:ext>
                </a:extLst>
              </p:cNvPr>
              <p:cNvSpPr>
                <a:spLocks noGrp="1" noRot="1" noChangeAspect="1" noMove="1" noResize="1" noEditPoints="1" noAdjustHandles="1" noChangeArrowheads="1" noChangeShapeType="1" noTextEdit="1"/>
              </p:cNvSpPr>
              <p:nvPr>
                <p:ph idx="1"/>
              </p:nvPr>
            </p:nvSpPr>
            <p:spPr>
              <a:xfrm>
                <a:off x="838200" y="1550504"/>
                <a:ext cx="10515600" cy="5420139"/>
              </a:xfrm>
              <a:blipFill>
                <a:blip r:embed="rId3"/>
                <a:stretch>
                  <a:fillRect l="-1086" r="-965"/>
                </a:stretch>
              </a:blipFill>
            </p:spPr>
            <p:txBody>
              <a:bodyPr/>
              <a:lstStyle/>
              <a:p>
                <a:r>
                  <a:rPr lang="en-US">
                    <a:noFill/>
                  </a:rPr>
                  <a:t> </a:t>
                </a:r>
              </a:p>
            </p:txBody>
          </p:sp>
        </mc:Fallback>
      </mc:AlternateContent>
      <p:pic>
        <p:nvPicPr>
          <p:cNvPr id="6" name="Picture 5" descr="Text&#10;&#10;Description automatically generated with medium confidence">
            <a:extLst>
              <a:ext uri="{FF2B5EF4-FFF2-40B4-BE49-F238E27FC236}">
                <a16:creationId xmlns:a16="http://schemas.microsoft.com/office/drawing/2014/main" id="{A38FB746-4C99-2A44-8336-7532B928C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345" y="4442093"/>
            <a:ext cx="2008394" cy="137889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7762D14-0717-AE4E-BB5D-5FBE66121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623613"/>
            <a:ext cx="4830970" cy="1015858"/>
          </a:xfrm>
          <a:prstGeom prst="rect">
            <a:avLst/>
          </a:prstGeom>
        </p:spPr>
      </p:pic>
    </p:spTree>
    <p:extLst>
      <p:ext uri="{BB962C8B-B14F-4D97-AF65-F5344CB8AC3E}">
        <p14:creationId xmlns:p14="http://schemas.microsoft.com/office/powerpoint/2010/main" val="3510696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Numeric measure for influence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43</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Cook’s Distance</a:t>
            </a:r>
          </a:p>
          <a:p>
            <a:endParaRPr lang="en-CA" dirty="0"/>
          </a:p>
        </p:txBody>
      </p:sp>
      <p:pic>
        <p:nvPicPr>
          <p:cNvPr id="6" name="Picture 5" descr="Text&#10;&#10;Description automatically generated">
            <a:extLst>
              <a:ext uri="{FF2B5EF4-FFF2-40B4-BE49-F238E27FC236}">
                <a16:creationId xmlns:a16="http://schemas.microsoft.com/office/drawing/2014/main" id="{C5590020-41F6-1A47-B72B-E5B79CFD89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0" y="2559050"/>
            <a:ext cx="5080000" cy="1739900"/>
          </a:xfrm>
          <a:prstGeom prst="rect">
            <a:avLst/>
          </a:prstGeom>
        </p:spPr>
      </p:pic>
      <p:pic>
        <p:nvPicPr>
          <p:cNvPr id="9" name="Picture 8">
            <a:extLst>
              <a:ext uri="{FF2B5EF4-FFF2-40B4-BE49-F238E27FC236}">
                <a16:creationId xmlns:a16="http://schemas.microsoft.com/office/drawing/2014/main" id="{B543E408-881E-B542-922B-53426E0F0D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214019"/>
            <a:ext cx="10693400" cy="850900"/>
          </a:xfrm>
          <a:prstGeom prst="rect">
            <a:avLst/>
          </a:prstGeom>
        </p:spPr>
      </p:pic>
      <p:sp>
        <p:nvSpPr>
          <p:cNvPr id="10" name="TextBox 9">
            <a:extLst>
              <a:ext uri="{FF2B5EF4-FFF2-40B4-BE49-F238E27FC236}">
                <a16:creationId xmlns:a16="http://schemas.microsoft.com/office/drawing/2014/main" id="{CF1AE44E-2C67-7340-9B5A-9F33253D6321}"/>
              </a:ext>
            </a:extLst>
          </p:cNvPr>
          <p:cNvSpPr txBox="1"/>
          <p:nvPr/>
        </p:nvSpPr>
        <p:spPr>
          <a:xfrm>
            <a:off x="838200" y="5143887"/>
            <a:ext cx="10693400" cy="954107"/>
          </a:xfrm>
          <a:prstGeom prst="rect">
            <a:avLst/>
          </a:prstGeom>
          <a:noFill/>
        </p:spPr>
        <p:txBody>
          <a:bodyPr wrap="square" rtlCol="0">
            <a:spAutoFit/>
          </a:bodyPr>
          <a:lstStyle/>
          <a:p>
            <a:r>
              <a:rPr lang="en-US" sz="2800" dirty="0"/>
              <a:t>S is the mean square error of the regression model. p is the number of the parameters in the model</a:t>
            </a:r>
          </a:p>
        </p:txBody>
      </p:sp>
    </p:spTree>
    <p:extLst>
      <p:ext uri="{BB962C8B-B14F-4D97-AF65-F5344CB8AC3E}">
        <p14:creationId xmlns:p14="http://schemas.microsoft.com/office/powerpoint/2010/main" val="2027682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Cook’s Distance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44</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47850"/>
            <a:ext cx="10515600" cy="4351338"/>
          </a:xfrm>
        </p:spPr>
        <p:txBody>
          <a:bodyPr>
            <a:normAutofit/>
          </a:bodyPr>
          <a:lstStyle/>
          <a:p>
            <a:r>
              <a:rPr lang="en-CA" dirty="0"/>
              <a:t>The Cook’s distance 𝐷</a:t>
            </a:r>
            <a:r>
              <a:rPr lang="en-CA" baseline="-25000" dirty="0"/>
              <a:t>𝑖</a:t>
            </a:r>
            <a:r>
              <a:rPr lang="en-CA" dirty="0"/>
              <a:t> measures the effect of deleting a given observation.</a:t>
            </a:r>
          </a:p>
          <a:p>
            <a:r>
              <a:rPr lang="en-CA" dirty="0"/>
              <a:t>A large value of 𝐷</a:t>
            </a:r>
            <a:r>
              <a:rPr lang="en-CA" baseline="-25000" dirty="0"/>
              <a:t>𝑖 </a:t>
            </a:r>
            <a:r>
              <a:rPr lang="en-CA" dirty="0"/>
              <a:t>indicates that the observed 𝑌</a:t>
            </a:r>
            <a:r>
              <a:rPr lang="en-CA" baseline="-25000" dirty="0"/>
              <a:t>𝑖</a:t>
            </a:r>
            <a:r>
              <a:rPr lang="en-CA" dirty="0"/>
              <a:t> value has strong influence on the estimated coefficients </a:t>
            </a:r>
          </a:p>
          <a:p>
            <a:r>
              <a:rPr lang="en-CA" dirty="0"/>
              <a:t>A general rule of thumb is that observations with a Cook’s 𝐷 of more than 3 times the mean, 𝜇, is a possible outlier. </a:t>
            </a:r>
          </a:p>
          <a:p>
            <a:r>
              <a:rPr lang="en-CA" dirty="0"/>
              <a:t>An alternative interpretation is to investigate any point over 4/𝑛, where 𝑛 is the number of observations </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22120190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199" y="136526"/>
            <a:ext cx="10515600" cy="1152940"/>
          </a:xfrm>
        </p:spPr>
        <p:txBody>
          <a:bodyPr/>
          <a:lstStyle/>
          <a:p>
            <a:pPr algn="ctr"/>
            <a:r>
              <a:rPr lang="en-CA" b="1" dirty="0">
                <a:solidFill>
                  <a:schemeClr val="accent1"/>
                </a:solidFill>
              </a:rPr>
              <a:t>Residuals vs Leverage plot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45</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518754"/>
            <a:ext cx="10515600" cy="4351338"/>
          </a:xfrm>
        </p:spPr>
        <p:txBody>
          <a:bodyPr/>
          <a:lstStyle/>
          <a:p>
            <a:r>
              <a:rPr lang="en-CA" dirty="0"/>
              <a:t>This plot helps us to find influential cases </a:t>
            </a:r>
          </a:p>
          <a:p>
            <a:endParaRPr lang="en-CA" dirty="0"/>
          </a:p>
        </p:txBody>
      </p:sp>
      <p:pic>
        <p:nvPicPr>
          <p:cNvPr id="6" name="Picture 5" descr="Chart, scatter chart&#10;&#10;Description automatically generated">
            <a:extLst>
              <a:ext uri="{FF2B5EF4-FFF2-40B4-BE49-F238E27FC236}">
                <a16:creationId xmlns:a16="http://schemas.microsoft.com/office/drawing/2014/main" id="{F3275E31-D9E4-654A-BAAE-8B1289021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2645" y="2129736"/>
            <a:ext cx="9826709" cy="4498975"/>
          </a:xfrm>
          <a:prstGeom prst="rect">
            <a:avLst/>
          </a:prstGeom>
        </p:spPr>
      </p:pic>
    </p:spTree>
    <p:extLst>
      <p:ext uri="{BB962C8B-B14F-4D97-AF65-F5344CB8AC3E}">
        <p14:creationId xmlns:p14="http://schemas.microsoft.com/office/powerpoint/2010/main" val="12181364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6B5E3-384F-7553-4EA1-26BF93F825CD}"/>
              </a:ext>
            </a:extLst>
          </p:cNvPr>
          <p:cNvSpPr>
            <a:spLocks noGrp="1"/>
          </p:cNvSpPr>
          <p:nvPr>
            <p:ph type="title"/>
          </p:nvPr>
        </p:nvSpPr>
        <p:spPr/>
        <p:txBody>
          <a:bodyPr/>
          <a:lstStyle/>
          <a:p>
            <a:r>
              <a:rPr lang="en-CA" b="1" dirty="0">
                <a:solidFill>
                  <a:schemeClr val="accent1"/>
                </a:solidFill>
              </a:rPr>
              <a:t>An example using Advertising data</a:t>
            </a:r>
            <a:endParaRPr lang="en-US" dirty="0"/>
          </a:p>
        </p:txBody>
      </p:sp>
      <p:pic>
        <p:nvPicPr>
          <p:cNvPr id="5" name="Content Placeholder 4" descr="Chart, scatter chart&#10;&#10;Description automatically generated">
            <a:extLst>
              <a:ext uri="{FF2B5EF4-FFF2-40B4-BE49-F238E27FC236}">
                <a16:creationId xmlns:a16="http://schemas.microsoft.com/office/drawing/2014/main" id="{577A1900-4A41-8BAC-B8DE-9E60767B1645}"/>
              </a:ext>
            </a:extLst>
          </p:cNvPr>
          <p:cNvPicPr>
            <a:picLocks noGrp="1" noChangeAspect="1"/>
          </p:cNvPicPr>
          <p:nvPr>
            <p:ph idx="1"/>
          </p:nvPr>
        </p:nvPicPr>
        <p:blipFill>
          <a:blip r:embed="rId2"/>
          <a:stretch>
            <a:fillRect/>
          </a:stretch>
        </p:blipFill>
        <p:spPr>
          <a:xfrm>
            <a:off x="1932479" y="1478385"/>
            <a:ext cx="7095775" cy="4876116"/>
          </a:xfrm>
        </p:spPr>
      </p:pic>
    </p:spTree>
    <p:extLst>
      <p:ext uri="{BB962C8B-B14F-4D97-AF65-F5344CB8AC3E}">
        <p14:creationId xmlns:p14="http://schemas.microsoft.com/office/powerpoint/2010/main" val="890139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Which()</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47</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5"/>
            <a:ext cx="10515600" cy="4667250"/>
          </a:xfrm>
        </p:spPr>
        <p:txBody>
          <a:bodyPr>
            <a:normAutofit/>
          </a:bodyPr>
          <a:lstStyle/>
          <a:p>
            <a:pPr fontAlgn="base"/>
            <a:r>
              <a:rPr lang="en-CA" dirty="0"/>
              <a:t>Which selects which plot to be displayed:</a:t>
            </a:r>
          </a:p>
          <a:p>
            <a:pPr marL="914400" lvl="1" indent="-457200" fontAlgn="base">
              <a:buFont typeface="+mj-lt"/>
              <a:buAutoNum type="arabicPeriod"/>
            </a:pPr>
            <a:r>
              <a:rPr lang="en-CA" dirty="0"/>
              <a:t>A plot of residuals against fitted values</a:t>
            </a:r>
          </a:p>
          <a:p>
            <a:pPr marL="914400" lvl="1" indent="-457200" fontAlgn="base">
              <a:buFont typeface="+mj-lt"/>
              <a:buAutoNum type="arabicPeriod"/>
            </a:pPr>
            <a:r>
              <a:rPr lang="en-CA" dirty="0"/>
              <a:t>A normal Q-Q plot</a:t>
            </a:r>
          </a:p>
          <a:p>
            <a:pPr marL="914400" lvl="1" indent="-457200" fontAlgn="base">
              <a:buFont typeface="+mj-lt"/>
              <a:buAutoNum type="arabicPeriod"/>
            </a:pPr>
            <a:r>
              <a:rPr lang="en-CA" dirty="0"/>
              <a:t>A Scale-Location plot of sqrt(| residuals |) against fitted values</a:t>
            </a:r>
          </a:p>
          <a:p>
            <a:pPr marL="914400" lvl="1" indent="-457200" fontAlgn="base">
              <a:buFont typeface="+mj-lt"/>
              <a:buAutoNum type="arabicPeriod"/>
            </a:pPr>
            <a:r>
              <a:rPr lang="en-CA" dirty="0"/>
              <a:t>A plot of Cook's distances versus row labels</a:t>
            </a:r>
          </a:p>
          <a:p>
            <a:pPr marL="914400" lvl="1" indent="-457200" fontAlgn="base">
              <a:buFont typeface="+mj-lt"/>
              <a:buAutoNum type="arabicPeriod"/>
            </a:pPr>
            <a:r>
              <a:rPr lang="en-CA" dirty="0"/>
              <a:t>A plot of residuals against leverages</a:t>
            </a:r>
          </a:p>
          <a:p>
            <a:pPr marL="914400" lvl="1" indent="-457200" fontAlgn="base">
              <a:buFont typeface="+mj-lt"/>
              <a:buAutoNum type="arabicPeriod"/>
            </a:pPr>
            <a:r>
              <a:rPr lang="en-CA" dirty="0"/>
              <a:t>A plot of Cook's distances against leverage/(1-leverage)</a:t>
            </a:r>
          </a:p>
          <a:p>
            <a:endParaRPr lang="en-CA" dirty="0"/>
          </a:p>
        </p:txBody>
      </p:sp>
    </p:spTree>
    <p:extLst>
      <p:ext uri="{BB962C8B-B14F-4D97-AF65-F5344CB8AC3E}">
        <p14:creationId xmlns:p14="http://schemas.microsoft.com/office/powerpoint/2010/main" val="12272352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365126"/>
            <a:ext cx="10515600" cy="819868"/>
          </a:xfrm>
        </p:spPr>
        <p:txBody>
          <a:bodyPr/>
          <a:lstStyle/>
          <a:p>
            <a:pPr algn="ctr"/>
            <a:r>
              <a:rPr lang="en-CA" b="1" dirty="0">
                <a:solidFill>
                  <a:schemeClr val="accent1"/>
                </a:solidFill>
              </a:rPr>
              <a:t>Leverage points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48</a:t>
            </a:fld>
            <a:endParaRPr lang="en-US">
              <a:solidFill>
                <a:srgbClr val="FFFFFF"/>
              </a:solidFill>
            </a:endParaRPr>
          </a:p>
        </p:txBody>
      </p:sp>
      <p:pic>
        <p:nvPicPr>
          <p:cNvPr id="5" name="Content Placeholder 4">
            <a:extLst>
              <a:ext uri="{FF2B5EF4-FFF2-40B4-BE49-F238E27FC236}">
                <a16:creationId xmlns:a16="http://schemas.microsoft.com/office/drawing/2014/main" id="{15CBCC42-57BF-0247-B49A-A4F9CF9872C7}"/>
              </a:ext>
            </a:extLst>
          </p:cNvPr>
          <p:cNvPicPr>
            <a:picLocks noGrp="1" noChangeAspect="1"/>
          </p:cNvPicPr>
          <p:nvPr>
            <p:ph idx="1"/>
          </p:nvPr>
        </p:nvPicPr>
        <p:blipFill>
          <a:blip r:embed="rId3"/>
          <a:stretch>
            <a:fillRect/>
          </a:stretch>
        </p:blipFill>
        <p:spPr>
          <a:xfrm>
            <a:off x="2628900" y="1184994"/>
            <a:ext cx="6934200" cy="5547360"/>
          </a:xfrm>
          <a:prstGeom prst="rect">
            <a:avLst/>
          </a:prstGeom>
        </p:spPr>
      </p:pic>
    </p:spTree>
    <p:extLst>
      <p:ext uri="{BB962C8B-B14F-4D97-AF65-F5344CB8AC3E}">
        <p14:creationId xmlns:p14="http://schemas.microsoft.com/office/powerpoint/2010/main" val="41885297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Cook’s distance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49</a:t>
            </a:fld>
            <a:endParaRPr lang="en-US">
              <a:solidFill>
                <a:srgbClr val="FFFFFF"/>
              </a:solidFill>
            </a:endParaRPr>
          </a:p>
        </p:txBody>
      </p:sp>
      <p:pic>
        <p:nvPicPr>
          <p:cNvPr id="6" name="Content Placeholder 5" descr="Chart, histogram&#10;&#10;Description automatically generated">
            <a:extLst>
              <a:ext uri="{FF2B5EF4-FFF2-40B4-BE49-F238E27FC236}">
                <a16:creationId xmlns:a16="http://schemas.microsoft.com/office/drawing/2014/main" id="{DB7D53D0-83E0-574F-A15A-3960E179BF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86358" y="2005824"/>
            <a:ext cx="5966529" cy="3982216"/>
          </a:xfrm>
        </p:spPr>
      </p:pic>
      <p:pic>
        <p:nvPicPr>
          <p:cNvPr id="5" name="Picture 4" descr="Text&#10;&#10;Description automatically generated">
            <a:extLst>
              <a:ext uri="{FF2B5EF4-FFF2-40B4-BE49-F238E27FC236}">
                <a16:creationId xmlns:a16="http://schemas.microsoft.com/office/drawing/2014/main" id="{65EEA4DE-24DA-8A8F-CA96-A19FDE59D7C5}"/>
              </a:ext>
            </a:extLst>
          </p:cNvPr>
          <p:cNvPicPr>
            <a:picLocks noChangeAspect="1"/>
          </p:cNvPicPr>
          <p:nvPr/>
        </p:nvPicPr>
        <p:blipFill>
          <a:blip r:embed="rId4"/>
          <a:stretch>
            <a:fillRect/>
          </a:stretch>
        </p:blipFill>
        <p:spPr>
          <a:xfrm>
            <a:off x="92555" y="2567850"/>
            <a:ext cx="5393803" cy="1252475"/>
          </a:xfrm>
          <a:prstGeom prst="rect">
            <a:avLst/>
          </a:prstGeom>
        </p:spPr>
      </p:pic>
    </p:spTree>
    <p:extLst>
      <p:ext uri="{BB962C8B-B14F-4D97-AF65-F5344CB8AC3E}">
        <p14:creationId xmlns:p14="http://schemas.microsoft.com/office/powerpoint/2010/main" val="5475474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b="1" dirty="0">
                <a:solidFill>
                  <a:schemeClr val="accent1"/>
                </a:solidFill>
              </a:rPr>
              <a:t>Advertising</a:t>
            </a:r>
            <a:r>
              <a:rPr lang="zh-CN" altLang="en-US" b="1" dirty="0">
                <a:solidFill>
                  <a:schemeClr val="accent1"/>
                </a:solidFill>
              </a:rPr>
              <a:t> </a:t>
            </a:r>
            <a:r>
              <a:rPr lang="en-US" altLang="zh-CN" b="1" dirty="0">
                <a:solidFill>
                  <a:schemeClr val="accent1"/>
                </a:solidFill>
              </a:rPr>
              <a:t>data</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a:t>
            </a:fld>
            <a:endParaRPr lang="en-US">
              <a:solidFill>
                <a:srgbClr val="FFFFFF"/>
              </a:solidFill>
            </a:endParaRPr>
          </a:p>
        </p:txBody>
      </p:sp>
      <p:pic>
        <p:nvPicPr>
          <p:cNvPr id="6" name="Content Placeholder 5">
            <a:extLst>
              <a:ext uri="{FF2B5EF4-FFF2-40B4-BE49-F238E27FC236}">
                <a16:creationId xmlns:a16="http://schemas.microsoft.com/office/drawing/2014/main" id="{29315434-5426-7044-A878-450172E843C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48352" y="1690687"/>
            <a:ext cx="8138593" cy="363843"/>
          </a:xfrm>
        </p:spPr>
      </p:pic>
      <p:pic>
        <p:nvPicPr>
          <p:cNvPr id="9" name="Picture 8" descr="Chart, scatter chart&#10;&#10;Description automatically generated">
            <a:extLst>
              <a:ext uri="{FF2B5EF4-FFF2-40B4-BE49-F238E27FC236}">
                <a16:creationId xmlns:a16="http://schemas.microsoft.com/office/drawing/2014/main" id="{E10C45D1-FC3B-B240-8F0D-51A0B5E614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3155" y="2054530"/>
            <a:ext cx="6077411" cy="4674931"/>
          </a:xfrm>
          <a:prstGeom prst="rect">
            <a:avLst/>
          </a:prstGeom>
        </p:spPr>
      </p:pic>
    </p:spTree>
    <p:extLst>
      <p:ext uri="{BB962C8B-B14F-4D97-AF65-F5344CB8AC3E}">
        <p14:creationId xmlns:p14="http://schemas.microsoft.com/office/powerpoint/2010/main" val="39198208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661780C-5E68-0F68-3AF2-73388DEA9C9E}"/>
              </a:ext>
            </a:extLst>
          </p:cNvPr>
          <p:cNvSpPr>
            <a:spLocks noGrp="1"/>
          </p:cNvSpPr>
          <p:nvPr>
            <p:ph type="title"/>
          </p:nvPr>
        </p:nvSpPr>
        <p:spPr>
          <a:xfrm>
            <a:off x="757177" y="2766218"/>
            <a:ext cx="10515600" cy="1325563"/>
          </a:xfrm>
        </p:spPr>
        <p:txBody>
          <a:bodyPr>
            <a:normAutofit/>
          </a:bodyPr>
          <a:lstStyle/>
          <a:p>
            <a:pPr algn="ctr"/>
            <a:r>
              <a:rPr lang="en-CA" sz="4400" b="1" dirty="0">
                <a:solidFill>
                  <a:srgbClr val="0070C0"/>
                </a:solidFill>
                <a:latin typeface="+mj-lt"/>
              </a:rPr>
              <a:t>In-Class Practice Problem 21 &amp; 22</a:t>
            </a:r>
          </a:p>
        </p:txBody>
      </p:sp>
    </p:spTree>
    <p:extLst>
      <p:ext uri="{BB962C8B-B14F-4D97-AF65-F5344CB8AC3E}">
        <p14:creationId xmlns:p14="http://schemas.microsoft.com/office/powerpoint/2010/main" val="2186170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What to do with outlier</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51</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It is always good to identify outliers for the lessons that we can learn.</a:t>
            </a:r>
          </a:p>
          <a:p>
            <a:pPr lvl="1"/>
            <a:r>
              <a:rPr lang="en-CA" dirty="0"/>
              <a:t>Investigate these cases separately, to learn the potential reason.</a:t>
            </a:r>
          </a:p>
          <a:p>
            <a:r>
              <a:rPr lang="en-CA" dirty="0"/>
              <a:t>Check what will happen when we exclude the outlier form the model.</a:t>
            </a:r>
          </a:p>
        </p:txBody>
      </p:sp>
    </p:spTree>
    <p:extLst>
      <p:ext uri="{BB962C8B-B14F-4D97-AF65-F5344CB8AC3E}">
        <p14:creationId xmlns:p14="http://schemas.microsoft.com/office/powerpoint/2010/main" val="1504562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Transformations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52</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Logarithm transformation: If y goes exponentially or as a power of x, transform by taking the log</a:t>
            </a:r>
          </a:p>
          <a:p>
            <a:r>
              <a:rPr lang="en-CA" dirty="0"/>
              <a:t>Square root transformation: If data exhibiting a Poisson distribution (variance =mean), transform by taking the square root.</a:t>
            </a:r>
          </a:p>
          <a:p>
            <a:r>
              <a:rPr lang="en-CA" dirty="0"/>
              <a:t>Box-Cox transformation: a family of power transformation. </a:t>
            </a:r>
          </a:p>
          <a:p>
            <a:endParaRPr lang="en-CA" dirty="0"/>
          </a:p>
          <a:p>
            <a:endParaRPr lang="en-CA" dirty="0"/>
          </a:p>
          <a:p>
            <a:pPr lvl="1"/>
            <a:r>
              <a:rPr lang="en-CA" dirty="0"/>
              <a:t>where 𝜆 is a parameter to be determined using the data, </a:t>
            </a:r>
            <a:r>
              <a:rPr lang="en-CA" dirty="0" err="1"/>
              <a:t>vair</a:t>
            </a:r>
            <a:r>
              <a:rPr lang="en-US" altLang="zh-CN" dirty="0" err="1"/>
              <a:t>i</a:t>
            </a:r>
            <a:r>
              <a:rPr lang="en-CA" dirty="0"/>
              <a:t>es from -5 to 5 </a:t>
            </a:r>
          </a:p>
          <a:p>
            <a:endParaRPr lang="en-CA" dirty="0"/>
          </a:p>
        </p:txBody>
      </p:sp>
      <p:pic>
        <p:nvPicPr>
          <p:cNvPr id="9" name="Picture 8" descr="Icon&#10;&#10;Description automatically generated with medium confidence">
            <a:extLst>
              <a:ext uri="{FF2B5EF4-FFF2-40B4-BE49-F238E27FC236}">
                <a16:creationId xmlns:a16="http://schemas.microsoft.com/office/drawing/2014/main" id="{03EBF761-88E6-F845-977C-A6966D49D7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3644" y="4293429"/>
            <a:ext cx="2376135" cy="676136"/>
          </a:xfrm>
          <a:prstGeom prst="rect">
            <a:avLst/>
          </a:prstGeom>
        </p:spPr>
      </p:pic>
    </p:spTree>
    <p:extLst>
      <p:ext uri="{BB962C8B-B14F-4D97-AF65-F5344CB8AC3E}">
        <p14:creationId xmlns:p14="http://schemas.microsoft.com/office/powerpoint/2010/main" val="253995956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b="1" dirty="0">
                <a:solidFill>
                  <a:schemeClr val="accent1"/>
                </a:solidFill>
              </a:rPr>
              <a:t>Box-Cox</a:t>
            </a:r>
            <a:r>
              <a:rPr lang="zh-CN" altLang="en-US" b="1" dirty="0">
                <a:solidFill>
                  <a:schemeClr val="accent1"/>
                </a:solidFill>
              </a:rPr>
              <a:t> </a:t>
            </a:r>
            <a:r>
              <a:rPr lang="en-US" altLang="zh-CN" b="1" dirty="0">
                <a:solidFill>
                  <a:schemeClr val="accent1"/>
                </a:solidFill>
              </a:rPr>
              <a:t>Transformation</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53</a:t>
            </a:fld>
            <a:endParaRPr lang="en-US">
              <a:solidFill>
                <a:srgbClr val="FFFFFF"/>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118A8-1421-7741-A10A-5EF475163108}"/>
                  </a:ext>
                </a:extLst>
              </p:cNvPr>
              <p:cNvSpPr txBox="1"/>
              <p:nvPr/>
            </p:nvSpPr>
            <p:spPr>
              <a:xfrm>
                <a:off x="1139686" y="3861256"/>
                <a:ext cx="10349948" cy="3108543"/>
              </a:xfrm>
              <a:prstGeom prst="rect">
                <a:avLst/>
              </a:prstGeom>
              <a:noFill/>
            </p:spPr>
            <p:txBody>
              <a:bodyPr wrap="square" rtlCol="0">
                <a:spAutoFit/>
              </a:bodyPr>
              <a:lstStyle/>
              <a:p>
                <a:pPr marL="285750" indent="-285750">
                  <a:buFont typeface="Arial" panose="020B0604020202020204" pitchFamily="34" charset="0"/>
                  <a:buChar char="•"/>
                </a:pPr>
                <a:r>
                  <a:rPr lang="en-CA" sz="2800" dirty="0"/>
                  <a:t>Strictly positive response  variables </a:t>
                </a:r>
                <a:endParaRPr lang="en-US" altLang="zh-CN" sz="2800" dirty="0"/>
              </a:p>
              <a:p>
                <a:pPr marL="285750" indent="-285750">
                  <a:buFont typeface="Arial" panose="020B0604020202020204" pitchFamily="34" charset="0"/>
                  <a:buChar char="•"/>
                </a:pPr>
                <a:r>
                  <a:rPr lang="en-US" altLang="zh-CN" sz="2800" dirty="0"/>
                  <a:t>Use</a:t>
                </a:r>
                <a:r>
                  <a:rPr lang="zh-CN" altLang="en-US" sz="2800" dirty="0"/>
                  <a:t> </a:t>
                </a:r>
                <a:r>
                  <a:rPr lang="en-US" altLang="zh-CN" sz="2800" dirty="0"/>
                  <a:t>MLE</a:t>
                </a:r>
                <a:r>
                  <a:rPr lang="zh-CN" altLang="en-US" sz="2800" dirty="0"/>
                  <a:t> </a:t>
                </a:r>
                <a:r>
                  <a:rPr lang="en-US" altLang="zh-CN" sz="2800" dirty="0"/>
                  <a:t>to</a:t>
                </a:r>
                <a:r>
                  <a:rPr lang="zh-CN" altLang="en-US" sz="2800" dirty="0"/>
                  <a:t> </a:t>
                </a:r>
                <a:r>
                  <a:rPr lang="en-US" altLang="zh-CN" sz="2800" dirty="0"/>
                  <a:t>find</a:t>
                </a:r>
                <a:r>
                  <a:rPr lang="zh-CN" altLang="en-US" sz="2800" dirty="0"/>
                  <a:t> </a:t>
                </a:r>
                <a:r>
                  <a:rPr lang="en-US" altLang="zh-CN" sz="2800" dirty="0"/>
                  <a:t>the</a:t>
                </a:r>
                <a:r>
                  <a:rPr lang="zh-CN" altLang="en-US" sz="2800" dirty="0"/>
                  <a:t> </a:t>
                </a:r>
                <a:r>
                  <a:rPr lang="en-US" altLang="zh-CN" sz="2800" dirty="0"/>
                  <a:t>best</a:t>
                </a:r>
                <a:r>
                  <a:rPr lang="zh-CN" altLang="en-US" sz="2800" dirty="0"/>
                  <a:t> </a:t>
                </a:r>
                <a:r>
                  <a:rPr lang="en-US" altLang="zh-CN" sz="2800" dirty="0"/>
                  <a:t>fit</a:t>
                </a:r>
                <a:r>
                  <a:rPr lang="zh-CN" altLang="en-US" sz="2800" dirty="0"/>
                  <a:t> </a:t>
                </a:r>
                <a14:m>
                  <m:oMath xmlns:m="http://schemas.openxmlformats.org/officeDocument/2006/math">
                    <m:r>
                      <a:rPr lang="zh-CN" altLang="en-US" sz="2800" i="1" smtClean="0">
                        <a:latin typeface="Cambria Math" panose="02040503050406030204" pitchFamily="18" charset="0"/>
                      </a:rPr>
                      <m:t>𝜆</m:t>
                    </m:r>
                  </m:oMath>
                </a14:m>
                <a:r>
                  <a:rPr lang="en-CA" altLang="zh-CN" sz="2800" dirty="0"/>
                  <a:t> and betas</a:t>
                </a:r>
              </a:p>
              <a:p>
                <a:pPr marL="285750" indent="-285750">
                  <a:buFont typeface="Arial" panose="020B0604020202020204" pitchFamily="34" charset="0"/>
                  <a:buChar char="•"/>
                </a:pPr>
                <a:r>
                  <a:rPr lang="en-US" sz="2800" dirty="0"/>
                  <a:t>Or repeat the OLS for different value of and find the one with minimum SSE.</a:t>
                </a:r>
              </a:p>
              <a:p>
                <a:pPr marL="285750" indent="-285750">
                  <a:buFont typeface="Arial" panose="020B0604020202020204" pitchFamily="34" charset="0"/>
                  <a:buChar char="•"/>
                </a:pPr>
                <a:r>
                  <a:rPr lang="en-US" sz="2800" dirty="0"/>
                  <a:t>Round the best fit to the nearest multiple of 0.5, then repeat the regression</a:t>
                </a:r>
              </a:p>
              <a:p>
                <a:endParaRPr lang="en-US" sz="2800" dirty="0"/>
              </a:p>
            </p:txBody>
          </p:sp>
        </mc:Choice>
        <mc:Fallback xmlns="">
          <p:sp>
            <p:nvSpPr>
              <p:cNvPr id="8" name="TextBox 7">
                <a:extLst>
                  <a:ext uri="{FF2B5EF4-FFF2-40B4-BE49-F238E27FC236}">
                    <a16:creationId xmlns:a16="http://schemas.microsoft.com/office/drawing/2014/main" id="{694118A8-1421-7741-A10A-5EF475163108}"/>
                  </a:ext>
                </a:extLst>
              </p:cNvPr>
              <p:cNvSpPr txBox="1">
                <a:spLocks noRot="1" noChangeAspect="1" noMove="1" noResize="1" noEditPoints="1" noAdjustHandles="1" noChangeArrowheads="1" noChangeShapeType="1" noTextEdit="1"/>
              </p:cNvSpPr>
              <p:nvPr/>
            </p:nvSpPr>
            <p:spPr>
              <a:xfrm>
                <a:off x="1139686" y="3861256"/>
                <a:ext cx="10349948" cy="3108543"/>
              </a:xfrm>
              <a:prstGeom prst="rect">
                <a:avLst/>
              </a:prstGeom>
              <a:blipFill>
                <a:blip r:embed="rId3"/>
                <a:stretch>
                  <a:fillRect l="-980" t="-1626"/>
                </a:stretch>
              </a:blipFill>
            </p:spPr>
            <p:txBody>
              <a:bodyPr/>
              <a:lstStyle/>
              <a:p>
                <a:r>
                  <a:rPr lang="en-US">
                    <a:noFill/>
                  </a:rPr>
                  <a:t> </a:t>
                </a:r>
              </a:p>
            </p:txBody>
          </p:sp>
        </mc:Fallback>
      </mc:AlternateContent>
      <p:pic>
        <p:nvPicPr>
          <p:cNvPr id="16" name="Content Placeholder 15" descr="A picture containing text, clock&#10;&#10;Description automatically generated">
            <a:extLst>
              <a:ext uri="{FF2B5EF4-FFF2-40B4-BE49-F238E27FC236}">
                <a16:creationId xmlns:a16="http://schemas.microsoft.com/office/drawing/2014/main" id="{79588E9C-19A8-1349-B750-74FA8AAC94A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43001" y="1577453"/>
            <a:ext cx="5803900" cy="762000"/>
          </a:xfrm>
        </p:spPr>
      </p:pic>
      <p:pic>
        <p:nvPicPr>
          <p:cNvPr id="18" name="Picture 17" descr="Diagram, text&#10;&#10;Description automatically generated">
            <a:extLst>
              <a:ext uri="{FF2B5EF4-FFF2-40B4-BE49-F238E27FC236}">
                <a16:creationId xmlns:a16="http://schemas.microsoft.com/office/drawing/2014/main" id="{A36475D1-3AD3-584F-B589-01EBC2735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1717" y="2431441"/>
            <a:ext cx="4025900" cy="1562100"/>
          </a:xfrm>
          <a:prstGeom prst="rect">
            <a:avLst/>
          </a:prstGeom>
        </p:spPr>
      </p:pic>
    </p:spTree>
    <p:extLst>
      <p:ext uri="{BB962C8B-B14F-4D97-AF65-F5344CB8AC3E}">
        <p14:creationId xmlns:p14="http://schemas.microsoft.com/office/powerpoint/2010/main" val="2642792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14A9-79B2-A839-860F-F86846DC2D05}"/>
              </a:ext>
            </a:extLst>
          </p:cNvPr>
          <p:cNvSpPr>
            <a:spLocks noGrp="1"/>
          </p:cNvSpPr>
          <p:nvPr>
            <p:ph type="title"/>
          </p:nvPr>
        </p:nvSpPr>
        <p:spPr>
          <a:xfrm>
            <a:off x="2111415" y="2668487"/>
            <a:ext cx="8618317" cy="1325563"/>
          </a:xfrm>
        </p:spPr>
        <p:txBody>
          <a:bodyPr/>
          <a:lstStyle/>
          <a:p>
            <a:r>
              <a:rPr lang="en-CA" b="1" dirty="0">
                <a:solidFill>
                  <a:schemeClr val="accent1"/>
                </a:solidFill>
              </a:rPr>
              <a:t>The example R code for two datasets  </a:t>
            </a:r>
            <a:endParaRPr lang="en-US" dirty="0"/>
          </a:p>
        </p:txBody>
      </p:sp>
    </p:spTree>
    <p:extLst>
      <p:ext uri="{BB962C8B-B14F-4D97-AF65-F5344CB8AC3E}">
        <p14:creationId xmlns:p14="http://schemas.microsoft.com/office/powerpoint/2010/main" val="32941558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Important points about OLS regression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55</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a:bodyPr>
          <a:lstStyle/>
          <a:p>
            <a:r>
              <a:rPr lang="en-CA" dirty="0"/>
              <a:t>There must be linear relationship between independent and dependent variables </a:t>
            </a:r>
          </a:p>
          <a:p>
            <a:r>
              <a:rPr lang="en-CA" dirty="0"/>
              <a:t>Multiple regression suffers from multicollinearity and heteroskedasticity </a:t>
            </a:r>
          </a:p>
          <a:p>
            <a:r>
              <a:rPr lang="en-CA" dirty="0"/>
              <a:t>Linear Regression is very sensitive to Outliers. It can terribly affect the regression line and eventually the forecasted values </a:t>
            </a:r>
          </a:p>
          <a:p>
            <a:r>
              <a:rPr lang="en-CA" dirty="0"/>
              <a:t>Multicollinearity can increase the variance of the coefficient estimates and make the estimates very sensitive to minor changes in the model. The result is that the coefficient estimates are unstable. </a:t>
            </a:r>
          </a:p>
          <a:p>
            <a:endParaRPr lang="en-CA" dirty="0"/>
          </a:p>
          <a:p>
            <a:endParaRPr lang="en-CA" dirty="0"/>
          </a:p>
        </p:txBody>
      </p:sp>
    </p:spTree>
    <p:extLst>
      <p:ext uri="{BB962C8B-B14F-4D97-AF65-F5344CB8AC3E}">
        <p14:creationId xmlns:p14="http://schemas.microsoft.com/office/powerpoint/2010/main" val="28501200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14A9-79B2-A839-860F-F86846DC2D05}"/>
              </a:ext>
            </a:extLst>
          </p:cNvPr>
          <p:cNvSpPr>
            <a:spLocks noGrp="1"/>
          </p:cNvSpPr>
          <p:nvPr>
            <p:ph type="title"/>
          </p:nvPr>
        </p:nvSpPr>
        <p:spPr>
          <a:xfrm>
            <a:off x="2111415" y="2668487"/>
            <a:ext cx="8618317" cy="1325563"/>
          </a:xfrm>
        </p:spPr>
        <p:txBody>
          <a:bodyPr/>
          <a:lstStyle/>
          <a:p>
            <a:r>
              <a:rPr lang="en-CA" b="1" dirty="0">
                <a:solidFill>
                  <a:schemeClr val="accent1"/>
                </a:solidFill>
              </a:rPr>
              <a:t>The example R code for the dataset</a:t>
            </a:r>
            <a:endParaRPr lang="en-US" dirty="0"/>
          </a:p>
        </p:txBody>
      </p:sp>
    </p:spTree>
    <p:extLst>
      <p:ext uri="{BB962C8B-B14F-4D97-AF65-F5344CB8AC3E}">
        <p14:creationId xmlns:p14="http://schemas.microsoft.com/office/powerpoint/2010/main" val="20426096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0" y="-2197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745579" y="136525"/>
            <a:ext cx="10515600" cy="777875"/>
          </a:xfrm>
        </p:spPr>
        <p:txBody>
          <a:bodyPr>
            <a:normAutofit/>
          </a:bodyPr>
          <a:lstStyle/>
          <a:p>
            <a:pPr algn="ctr"/>
            <a:r>
              <a:rPr lang="en-US" altLang="zh-CN" b="1" dirty="0">
                <a:solidFill>
                  <a:schemeClr val="accent1"/>
                </a:solidFill>
              </a:rPr>
              <a:t>Advertising</a:t>
            </a:r>
            <a:r>
              <a:rPr lang="zh-CN" altLang="en-US" b="1" dirty="0">
                <a:solidFill>
                  <a:schemeClr val="accent1"/>
                </a:solidFill>
              </a:rPr>
              <a:t> </a:t>
            </a:r>
            <a:r>
              <a:rPr lang="en-US" altLang="zh-CN" b="1" dirty="0">
                <a:solidFill>
                  <a:schemeClr val="accent1"/>
                </a:solidFill>
              </a:rPr>
              <a:t>data:</a:t>
            </a:r>
            <a:r>
              <a:rPr lang="zh-CN" altLang="en-US" b="1" dirty="0">
                <a:solidFill>
                  <a:schemeClr val="accent1"/>
                </a:solidFill>
              </a:rPr>
              <a:t> </a:t>
            </a:r>
            <a:r>
              <a:rPr lang="en-US" altLang="zh-CN" b="1" dirty="0">
                <a:solidFill>
                  <a:schemeClr val="accent1"/>
                </a:solidFill>
              </a:rPr>
              <a:t>Pairwise</a:t>
            </a:r>
            <a:r>
              <a:rPr lang="zh-CN" altLang="en-US" b="1" dirty="0">
                <a:solidFill>
                  <a:schemeClr val="accent1"/>
                </a:solidFill>
              </a:rPr>
              <a:t> </a:t>
            </a:r>
            <a:r>
              <a:rPr lang="en-US" altLang="zh-CN" b="1" dirty="0">
                <a:solidFill>
                  <a:schemeClr val="accent1"/>
                </a:solidFill>
              </a:rPr>
              <a:t>correlation</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6</a:t>
            </a:fld>
            <a:endParaRPr lang="en-US">
              <a:solidFill>
                <a:srgbClr val="FFFFFF"/>
              </a:solidFill>
            </a:endParaRPr>
          </a:p>
        </p:txBody>
      </p:sp>
      <p:pic>
        <p:nvPicPr>
          <p:cNvPr id="6" name="Content Placeholder 5" descr="A picture containing graphical user interface&#10;&#10;Description automatically generated">
            <a:extLst>
              <a:ext uri="{FF2B5EF4-FFF2-40B4-BE49-F238E27FC236}">
                <a16:creationId xmlns:a16="http://schemas.microsoft.com/office/drawing/2014/main" id="{0F31A7B2-9CF5-CD42-908B-D3B49E725D3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26604" y="918730"/>
            <a:ext cx="7330049" cy="5718206"/>
          </a:xfrm>
        </p:spPr>
      </p:pic>
    </p:spTree>
    <p:extLst>
      <p:ext uri="{BB962C8B-B14F-4D97-AF65-F5344CB8AC3E}">
        <p14:creationId xmlns:p14="http://schemas.microsoft.com/office/powerpoint/2010/main" val="442427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b="1" dirty="0">
                <a:solidFill>
                  <a:schemeClr val="accent1"/>
                </a:solidFill>
              </a:rPr>
              <a:t>Advertising</a:t>
            </a:r>
            <a:r>
              <a:rPr lang="zh-CN" altLang="en-US" b="1" dirty="0">
                <a:solidFill>
                  <a:schemeClr val="accent1"/>
                </a:solidFill>
              </a:rPr>
              <a:t> </a:t>
            </a:r>
            <a:r>
              <a:rPr lang="en-US" altLang="zh-CN" b="1" dirty="0">
                <a:solidFill>
                  <a:schemeClr val="accent1"/>
                </a:solidFill>
              </a:rPr>
              <a:t>data-</a:t>
            </a:r>
            <a:r>
              <a:rPr lang="zh-CN" altLang="en-US" b="1" dirty="0">
                <a:solidFill>
                  <a:schemeClr val="accent1"/>
                </a:solidFill>
              </a:rPr>
              <a:t> </a:t>
            </a:r>
            <a:r>
              <a:rPr lang="en-US" altLang="zh-CN" b="1" dirty="0">
                <a:solidFill>
                  <a:schemeClr val="accent1"/>
                </a:solidFill>
              </a:rPr>
              <a:t>Linear</a:t>
            </a:r>
            <a:r>
              <a:rPr lang="zh-CN" altLang="en-US" b="1" dirty="0">
                <a:solidFill>
                  <a:schemeClr val="accent1"/>
                </a:solidFill>
              </a:rPr>
              <a:t> </a:t>
            </a:r>
            <a:r>
              <a:rPr lang="en-US" altLang="zh-CN" b="1" dirty="0">
                <a:solidFill>
                  <a:schemeClr val="accent1"/>
                </a:solidFill>
              </a:rPr>
              <a:t>Model</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7</a:t>
            </a:fld>
            <a:endParaRPr lang="en-US">
              <a:solidFill>
                <a:srgbClr val="FFFFFF"/>
              </a:solidFill>
            </a:endParaRPr>
          </a:p>
        </p:txBody>
      </p:sp>
      <p:pic>
        <p:nvPicPr>
          <p:cNvPr id="6" name="Content Placeholder 5">
            <a:extLst>
              <a:ext uri="{FF2B5EF4-FFF2-40B4-BE49-F238E27FC236}">
                <a16:creationId xmlns:a16="http://schemas.microsoft.com/office/drawing/2014/main" id="{4B875B8A-6E7A-7E4C-9EA4-CCC872EA6A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438384"/>
            <a:ext cx="11062530" cy="641133"/>
          </a:xfrm>
        </p:spPr>
      </p:pic>
      <p:pic>
        <p:nvPicPr>
          <p:cNvPr id="9" name="Picture 8">
            <a:extLst>
              <a:ext uri="{FF2B5EF4-FFF2-40B4-BE49-F238E27FC236}">
                <a16:creationId xmlns:a16="http://schemas.microsoft.com/office/drawing/2014/main" id="{CE48B4C6-474B-5146-A896-50E6DF77CF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7561" y="2105805"/>
            <a:ext cx="5763039" cy="4433107"/>
          </a:xfrm>
          <a:prstGeom prst="rect">
            <a:avLst/>
          </a:prstGeom>
        </p:spPr>
      </p:pic>
    </p:spTree>
    <p:extLst>
      <p:ext uri="{BB962C8B-B14F-4D97-AF65-F5344CB8AC3E}">
        <p14:creationId xmlns:p14="http://schemas.microsoft.com/office/powerpoint/2010/main" val="42772741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b="1" dirty="0">
                <a:solidFill>
                  <a:schemeClr val="accent1"/>
                </a:solidFill>
              </a:rPr>
              <a:t>Advertising</a:t>
            </a:r>
            <a:r>
              <a:rPr lang="zh-CN" altLang="en-US" b="1" dirty="0">
                <a:solidFill>
                  <a:schemeClr val="accent1"/>
                </a:solidFill>
              </a:rPr>
              <a:t> </a:t>
            </a:r>
            <a:r>
              <a:rPr lang="en-US" altLang="zh-CN" b="1" dirty="0">
                <a:solidFill>
                  <a:schemeClr val="accent1"/>
                </a:solidFill>
              </a:rPr>
              <a:t>data-</a:t>
            </a:r>
            <a:r>
              <a:rPr lang="zh-CN" altLang="en-US" b="1" dirty="0">
                <a:solidFill>
                  <a:schemeClr val="accent1"/>
                </a:solidFill>
              </a:rPr>
              <a:t> </a:t>
            </a:r>
            <a:r>
              <a:rPr lang="en-US" altLang="zh-CN" b="1" dirty="0">
                <a:solidFill>
                  <a:schemeClr val="accent1"/>
                </a:solidFill>
              </a:rPr>
              <a:t>Quadratic</a:t>
            </a:r>
            <a:r>
              <a:rPr lang="zh-CN" altLang="en-US" b="1" dirty="0">
                <a:solidFill>
                  <a:schemeClr val="accent1"/>
                </a:solidFill>
              </a:rPr>
              <a:t> </a:t>
            </a:r>
            <a:r>
              <a:rPr lang="en-US" altLang="zh-CN" b="1" dirty="0">
                <a:solidFill>
                  <a:schemeClr val="accent1"/>
                </a:solidFill>
              </a:rPr>
              <a:t>model</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8</a:t>
            </a:fld>
            <a:endParaRPr lang="en-US">
              <a:solidFill>
                <a:srgbClr val="FFFFFF"/>
              </a:solidFill>
            </a:endParaRPr>
          </a:p>
        </p:txBody>
      </p:sp>
      <p:pic>
        <p:nvPicPr>
          <p:cNvPr id="6" name="Content Placeholder 5">
            <a:extLst>
              <a:ext uri="{FF2B5EF4-FFF2-40B4-BE49-F238E27FC236}">
                <a16:creationId xmlns:a16="http://schemas.microsoft.com/office/drawing/2014/main" id="{451A4480-33A8-0341-A55C-1514267C261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80392" y="1690688"/>
            <a:ext cx="11559369" cy="469416"/>
          </a:xfrm>
        </p:spPr>
      </p:pic>
      <p:pic>
        <p:nvPicPr>
          <p:cNvPr id="9" name="Picture 8">
            <a:extLst>
              <a:ext uri="{FF2B5EF4-FFF2-40B4-BE49-F238E27FC236}">
                <a16:creationId xmlns:a16="http://schemas.microsoft.com/office/drawing/2014/main" id="{ABD44240-8515-B840-8A78-006EA97BA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8182" y="2160105"/>
            <a:ext cx="6264218" cy="4836106"/>
          </a:xfrm>
          <a:prstGeom prst="rect">
            <a:avLst/>
          </a:prstGeom>
        </p:spPr>
      </p:pic>
    </p:spTree>
    <p:extLst>
      <p:ext uri="{BB962C8B-B14F-4D97-AF65-F5344CB8AC3E}">
        <p14:creationId xmlns:p14="http://schemas.microsoft.com/office/powerpoint/2010/main" val="18411893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365125"/>
            <a:ext cx="10515600" cy="779463"/>
          </a:xfrm>
        </p:spPr>
        <p:txBody>
          <a:bodyPr/>
          <a:lstStyle/>
          <a:p>
            <a:pPr algn="ctr"/>
            <a:r>
              <a:rPr lang="en-US" altLang="zh-CN" b="1" dirty="0">
                <a:solidFill>
                  <a:schemeClr val="accent1"/>
                </a:solidFill>
              </a:rPr>
              <a:t>Advertising</a:t>
            </a:r>
            <a:r>
              <a:rPr lang="zh-CN" altLang="en-US" b="1" dirty="0">
                <a:solidFill>
                  <a:schemeClr val="accent1"/>
                </a:solidFill>
              </a:rPr>
              <a:t> </a:t>
            </a:r>
            <a:r>
              <a:rPr lang="en-US" altLang="zh-CN" b="1" dirty="0">
                <a:solidFill>
                  <a:schemeClr val="accent1"/>
                </a:solidFill>
              </a:rPr>
              <a:t>data</a:t>
            </a:r>
            <a:r>
              <a:rPr lang="zh-CN" altLang="en-US" b="1" dirty="0">
                <a:solidFill>
                  <a:schemeClr val="accent1"/>
                </a:solidFill>
              </a:rPr>
              <a:t> </a:t>
            </a:r>
            <a:r>
              <a:rPr lang="en-US" altLang="zh-CN" b="1" dirty="0">
                <a:solidFill>
                  <a:schemeClr val="accent1"/>
                </a:solidFill>
              </a:rPr>
              <a:t>-</a:t>
            </a:r>
            <a:r>
              <a:rPr lang="zh-CN" altLang="en-US" b="1" dirty="0">
                <a:solidFill>
                  <a:schemeClr val="accent1"/>
                </a:solidFill>
              </a:rPr>
              <a:t> </a:t>
            </a:r>
            <a:r>
              <a:rPr lang="en-US" altLang="zh-CN" b="1" dirty="0">
                <a:solidFill>
                  <a:schemeClr val="accent1"/>
                </a:solidFill>
              </a:rPr>
              <a:t>Cubic</a:t>
            </a:r>
            <a:r>
              <a:rPr lang="zh-CN" altLang="en-US" b="1" dirty="0">
                <a:solidFill>
                  <a:schemeClr val="accent1"/>
                </a:solidFill>
              </a:rPr>
              <a:t> </a:t>
            </a:r>
            <a:r>
              <a:rPr lang="en-US" altLang="zh-CN" b="1" dirty="0">
                <a:solidFill>
                  <a:schemeClr val="accent1"/>
                </a:solidFill>
              </a:rPr>
              <a:t>model</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9</a:t>
            </a:fld>
            <a:endParaRPr lang="en-US">
              <a:solidFill>
                <a:srgbClr val="FFFFFF"/>
              </a:solidFill>
            </a:endParaRPr>
          </a:p>
        </p:txBody>
      </p:sp>
      <p:pic>
        <p:nvPicPr>
          <p:cNvPr id="6" name="Content Placeholder 5">
            <a:extLst>
              <a:ext uri="{FF2B5EF4-FFF2-40B4-BE49-F238E27FC236}">
                <a16:creationId xmlns:a16="http://schemas.microsoft.com/office/drawing/2014/main" id="{2EB62C08-CF94-EC4E-86AA-0BF9C790263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52211" y="1325868"/>
            <a:ext cx="10901589" cy="365125"/>
          </a:xfrm>
        </p:spPr>
      </p:pic>
      <p:pic>
        <p:nvPicPr>
          <p:cNvPr id="9" name="Picture 8">
            <a:extLst>
              <a:ext uri="{FF2B5EF4-FFF2-40B4-BE49-F238E27FC236}">
                <a16:creationId xmlns:a16="http://schemas.microsoft.com/office/drawing/2014/main" id="{60C7BB15-04D9-8A46-B7AA-5839E6CF0B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3530" y="1738634"/>
            <a:ext cx="6378497" cy="5119365"/>
          </a:xfrm>
          <a:prstGeom prst="rect">
            <a:avLst/>
          </a:prstGeom>
        </p:spPr>
      </p:pic>
    </p:spTree>
    <p:extLst>
      <p:ext uri="{BB962C8B-B14F-4D97-AF65-F5344CB8AC3E}">
        <p14:creationId xmlns:p14="http://schemas.microsoft.com/office/powerpoint/2010/main" val="14000881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1710</TotalTime>
  <Words>1891</Words>
  <Application>Microsoft Macintosh PowerPoint</Application>
  <PresentationFormat>Widescreen</PresentationFormat>
  <Paragraphs>232</Paragraphs>
  <Slides>56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Calibri Light</vt:lpstr>
      <vt:lpstr>Cambria Math</vt:lpstr>
      <vt:lpstr>Helvetica Neue</vt:lpstr>
      <vt:lpstr>Office Theme</vt:lpstr>
      <vt:lpstr>PowerPoint Presentation</vt:lpstr>
      <vt:lpstr>MLR Part 4: Multiple Regression Diagnostics </vt:lpstr>
      <vt:lpstr>Assumptions </vt:lpstr>
      <vt:lpstr>1. Linearity Assumption </vt:lpstr>
      <vt:lpstr>Advertising data</vt:lpstr>
      <vt:lpstr>Advertising data: Pairwise correlation</vt:lpstr>
      <vt:lpstr>Advertising data- Linear Model</vt:lpstr>
      <vt:lpstr>Advertising data- Quadratic model</vt:lpstr>
      <vt:lpstr>Advertising data - Cubic model</vt:lpstr>
      <vt:lpstr>In-Class Practice Problem 16</vt:lpstr>
      <vt:lpstr>2. Independence Assumption </vt:lpstr>
      <vt:lpstr>Independence Assumption</vt:lpstr>
      <vt:lpstr>An example using multivariate normal distribution</vt:lpstr>
      <vt:lpstr>3. Equal Variance Assumption</vt:lpstr>
      <vt:lpstr>Heteroscedasticity</vt:lpstr>
      <vt:lpstr>The scale location plot</vt:lpstr>
      <vt:lpstr>The Breusch-Pagan Test</vt:lpstr>
      <vt:lpstr>An example: more thorough fit  </vt:lpstr>
      <vt:lpstr>How to deal with heteroscedasticity</vt:lpstr>
      <vt:lpstr>In-Class Practice Problem 17</vt:lpstr>
      <vt:lpstr>4. Normality Assumption</vt:lpstr>
      <vt:lpstr>Skewness &amp; Kurtosis</vt:lpstr>
      <vt:lpstr>Histogram </vt:lpstr>
      <vt:lpstr>Normal Probability Plot</vt:lpstr>
      <vt:lpstr>Shapiro Wilk Test</vt:lpstr>
      <vt:lpstr>In-Class Practice Problem 18</vt:lpstr>
      <vt:lpstr>Normality Assumption(Cont.)</vt:lpstr>
      <vt:lpstr>Kolmogorov-Smirnov test</vt:lpstr>
      <vt:lpstr>Differences </vt:lpstr>
      <vt:lpstr>5. Multicollinearity </vt:lpstr>
      <vt:lpstr>An example:</vt:lpstr>
      <vt:lpstr> Testing for Multicollinearity with Variance Inflation Factors (VIF)  </vt:lpstr>
      <vt:lpstr>An example:</vt:lpstr>
      <vt:lpstr>Another example:</vt:lpstr>
      <vt:lpstr>In-Class Practice Problem 19</vt:lpstr>
      <vt:lpstr>Solutions for Multicollinearity</vt:lpstr>
      <vt:lpstr>In-Class Practice Problem 20</vt:lpstr>
      <vt:lpstr>6. Outlier (The effect on individual cases)</vt:lpstr>
      <vt:lpstr>Several key concepts</vt:lpstr>
      <vt:lpstr>Leverage &amp; influence</vt:lpstr>
      <vt:lpstr>Leverage &amp; influence</vt:lpstr>
      <vt:lpstr>Numeric measures for leverage</vt:lpstr>
      <vt:lpstr>Numeric measure for influence</vt:lpstr>
      <vt:lpstr>Cook’s Distance</vt:lpstr>
      <vt:lpstr>Residuals vs Leverage plot</vt:lpstr>
      <vt:lpstr>An example using Advertising data</vt:lpstr>
      <vt:lpstr>Which()</vt:lpstr>
      <vt:lpstr>Leverage points</vt:lpstr>
      <vt:lpstr>Cook’s distance</vt:lpstr>
      <vt:lpstr>In-Class Practice Problem 21 &amp; 22</vt:lpstr>
      <vt:lpstr>What to do with outlier</vt:lpstr>
      <vt:lpstr>Transformations</vt:lpstr>
      <vt:lpstr>Box-Cox Transformation</vt:lpstr>
      <vt:lpstr>The example R code for two datasets  </vt:lpstr>
      <vt:lpstr>Important points about OLS regression</vt:lpstr>
      <vt:lpstr>The example R code for the dataset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Quan Long</dc:creator>
  <cp:lastModifiedBy>Quan Long</cp:lastModifiedBy>
  <cp:revision>77</cp:revision>
  <dcterms:created xsi:type="dcterms:W3CDTF">2023-03-08T22:55:13Z</dcterms:created>
  <dcterms:modified xsi:type="dcterms:W3CDTF">2023-03-13T20:06:57Z</dcterms:modified>
</cp:coreProperties>
</file>